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Poppins"/>
      <p:regular r:id="rId12"/>
      <p:bold r:id="rId13"/>
      <p:italic r:id="rId14"/>
      <p:boldItalic r:id="rId15"/>
    </p:embeddedFon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Poppins Medium"/>
      <p:regular r:id="rId24"/>
      <p:bold r:id="rId25"/>
      <p:italic r:id="rId26"/>
      <p:boldItalic r:id="rId27"/>
    </p:embeddedFont>
    <p:embeddedFont>
      <p:font typeface="Poppins Black"/>
      <p:bold r:id="rId28"/>
      <p:boldItalic r:id="rId29"/>
    </p:embeddedFont>
    <p:embeddedFont>
      <p:font typeface="Montserrat ExtraBold"/>
      <p:bold r:id="rId30"/>
      <p:boldItalic r:id="rId31"/>
    </p:embeddedFont>
    <p:embeddedFont>
      <p:font typeface="Poppins SemiBold"/>
      <p:regular r:id="rId32"/>
      <p:bold r:id="rId33"/>
      <p:italic r:id="rId34"/>
      <p:boldItalic r:id="rId35"/>
    </p:embeddedFont>
    <p:embeddedFont>
      <p:font typeface="Poppins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16">
          <p15:clr>
            <a:srgbClr val="A4A3A4"/>
          </p15:clr>
        </p15:guide>
        <p15:guide id="2" pos="5472">
          <p15:clr>
            <a:srgbClr val="A4A3A4"/>
          </p15:clr>
        </p15:guide>
        <p15:guide id="3" pos="528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590859-09A7-4F6F-A04D-C709F40B6C1E}">
  <a:tblStyle styleId="{DA590859-09A7-4F6F-A04D-C709F40B6C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16" orient="horz"/>
        <p:guide pos="5472"/>
        <p:guide pos="528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22" Type="http://schemas.openxmlformats.org/officeDocument/2006/relationships/font" Target="fonts/MontserratMedium-italic.fntdata"/><Relationship Id="rId21" Type="http://schemas.openxmlformats.org/officeDocument/2006/relationships/font" Target="fonts/MontserratMedium-bold.fntdata"/><Relationship Id="rId24" Type="http://schemas.openxmlformats.org/officeDocument/2006/relationships/font" Target="fonts/PoppinsMedium-regular.fntdata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oppinsMedium-italic.fntdata"/><Relationship Id="rId25" Type="http://schemas.openxmlformats.org/officeDocument/2006/relationships/font" Target="fonts/PoppinsMedium-bold.fntdata"/><Relationship Id="rId28" Type="http://schemas.openxmlformats.org/officeDocument/2006/relationships/font" Target="fonts/PoppinsBlack-bold.fntdata"/><Relationship Id="rId27" Type="http://schemas.openxmlformats.org/officeDocument/2006/relationships/font" Target="fonts/PoppinsMedium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Black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ExtraBold-boldItalic.fntdata"/><Relationship Id="rId30" Type="http://schemas.openxmlformats.org/officeDocument/2006/relationships/font" Target="fonts/MontserratExtraBold-bold.fntdata"/><Relationship Id="rId11" Type="http://schemas.openxmlformats.org/officeDocument/2006/relationships/slide" Target="slides/slide5.xml"/><Relationship Id="rId33" Type="http://schemas.openxmlformats.org/officeDocument/2006/relationships/font" Target="fonts/PoppinsSemiBold-bold.fntdata"/><Relationship Id="rId10" Type="http://schemas.openxmlformats.org/officeDocument/2006/relationships/slide" Target="slides/slide4.xml"/><Relationship Id="rId32" Type="http://schemas.openxmlformats.org/officeDocument/2006/relationships/font" Target="fonts/PoppinsSemiBold-regular.fntdata"/><Relationship Id="rId13" Type="http://schemas.openxmlformats.org/officeDocument/2006/relationships/font" Target="fonts/Poppins-bold.fntdata"/><Relationship Id="rId35" Type="http://schemas.openxmlformats.org/officeDocument/2006/relationships/font" Target="fonts/PoppinsSemiBold-boldItalic.fntdata"/><Relationship Id="rId12" Type="http://schemas.openxmlformats.org/officeDocument/2006/relationships/font" Target="fonts/Poppins-regular.fntdata"/><Relationship Id="rId34" Type="http://schemas.openxmlformats.org/officeDocument/2006/relationships/font" Target="fonts/PoppinsSemiBold-italic.fntdata"/><Relationship Id="rId15" Type="http://schemas.openxmlformats.org/officeDocument/2006/relationships/font" Target="fonts/Poppins-boldItalic.fntdata"/><Relationship Id="rId37" Type="http://schemas.openxmlformats.org/officeDocument/2006/relationships/font" Target="fonts/PoppinsExtraBold-boldItalic.fntdata"/><Relationship Id="rId14" Type="http://schemas.openxmlformats.org/officeDocument/2006/relationships/font" Target="fonts/Poppins-italic.fntdata"/><Relationship Id="rId36" Type="http://schemas.openxmlformats.org/officeDocument/2006/relationships/font" Target="fonts/PoppinsExtraBold-bold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480060" y="331153"/>
            <a:ext cx="5920740" cy="333077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457200" y="3909060"/>
            <a:ext cx="5943600" cy="4777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̶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̶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/>
        </p:nvSpPr>
        <p:spPr>
          <a:xfrm>
            <a:off x="293077" y="8839200"/>
            <a:ext cx="1444306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2018 Social Finance, Inc. </a:t>
            </a:r>
            <a:endParaRPr/>
          </a:p>
        </p:txBody>
      </p:sp>
      <p:sp>
        <p:nvSpPr>
          <p:cNvPr id="6" name="Google Shape;6;n"/>
          <p:cNvSpPr txBox="1"/>
          <p:nvPr/>
        </p:nvSpPr>
        <p:spPr>
          <a:xfrm>
            <a:off x="6445702" y="8839200"/>
            <a:ext cx="142667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:notes"/>
          <p:cNvSpPr/>
          <p:nvPr>
            <p:ph idx="2" type="sldImg"/>
          </p:nvPr>
        </p:nvSpPr>
        <p:spPr>
          <a:xfrm>
            <a:off x="479425" y="331788"/>
            <a:ext cx="5921375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:notes"/>
          <p:cNvSpPr txBox="1"/>
          <p:nvPr>
            <p:ph idx="1" type="body"/>
          </p:nvPr>
        </p:nvSpPr>
        <p:spPr>
          <a:xfrm>
            <a:off x="457200" y="3909060"/>
            <a:ext cx="5943600" cy="4777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b9d5b47d0_0_159:notes"/>
          <p:cNvSpPr/>
          <p:nvPr>
            <p:ph idx="2" type="sldImg"/>
          </p:nvPr>
        </p:nvSpPr>
        <p:spPr>
          <a:xfrm>
            <a:off x="480060" y="331153"/>
            <a:ext cx="5920800" cy="333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b9d5b47d0_0_159:notes"/>
          <p:cNvSpPr txBox="1"/>
          <p:nvPr>
            <p:ph idx="1" type="body"/>
          </p:nvPr>
        </p:nvSpPr>
        <p:spPr>
          <a:xfrm>
            <a:off x="457200" y="3909060"/>
            <a:ext cx="5943600" cy="47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7ff903f6d_0_8:notes"/>
          <p:cNvSpPr/>
          <p:nvPr>
            <p:ph idx="2" type="sldImg"/>
          </p:nvPr>
        </p:nvSpPr>
        <p:spPr>
          <a:xfrm>
            <a:off x="480060" y="331153"/>
            <a:ext cx="5920800" cy="333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7ff903f6d_0_8:notes"/>
          <p:cNvSpPr txBox="1"/>
          <p:nvPr>
            <p:ph idx="1" type="body"/>
          </p:nvPr>
        </p:nvSpPr>
        <p:spPr>
          <a:xfrm>
            <a:off x="457200" y="3909060"/>
            <a:ext cx="5943600" cy="47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7ff903f6d_0_25:notes"/>
          <p:cNvSpPr/>
          <p:nvPr>
            <p:ph idx="2" type="sldImg"/>
          </p:nvPr>
        </p:nvSpPr>
        <p:spPr>
          <a:xfrm>
            <a:off x="480060" y="331153"/>
            <a:ext cx="5920800" cy="333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57ff903f6d_0_25:notes"/>
          <p:cNvSpPr txBox="1"/>
          <p:nvPr>
            <p:ph idx="1" type="body"/>
          </p:nvPr>
        </p:nvSpPr>
        <p:spPr>
          <a:xfrm>
            <a:off x="457200" y="3909060"/>
            <a:ext cx="5943600" cy="47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:notes"/>
          <p:cNvSpPr/>
          <p:nvPr>
            <p:ph idx="2" type="sldImg"/>
          </p:nvPr>
        </p:nvSpPr>
        <p:spPr>
          <a:xfrm>
            <a:off x="479425" y="331788"/>
            <a:ext cx="5921375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2:notes"/>
          <p:cNvSpPr txBox="1"/>
          <p:nvPr>
            <p:ph idx="1" type="body"/>
          </p:nvPr>
        </p:nvSpPr>
        <p:spPr>
          <a:xfrm>
            <a:off x="457200" y="3909060"/>
            <a:ext cx="5943600" cy="4777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gif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 showMasterSp="0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1418" l="0" r="0" t="1418"/>
          <a:stretch/>
        </p:blipFill>
        <p:spPr>
          <a:xfrm>
            <a:off x="-38025" y="-38025"/>
            <a:ext cx="9501821" cy="534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type="title"/>
          </p:nvPr>
        </p:nvSpPr>
        <p:spPr>
          <a:xfrm>
            <a:off x="308675" y="1541675"/>
            <a:ext cx="4608000" cy="1339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31150" y="2941650"/>
            <a:ext cx="4237200" cy="8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subTitle"/>
          </p:nvPr>
        </p:nvSpPr>
        <p:spPr>
          <a:xfrm>
            <a:off x="331150" y="4492175"/>
            <a:ext cx="3913500" cy="5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90" y="190325"/>
            <a:ext cx="1613176" cy="7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" showMasterSp="0">
  <p:cSld name="Callout 2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333075" y="1585590"/>
            <a:ext cx="8545500" cy="2568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95850" y="5023325"/>
            <a:ext cx="8545500" cy="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25"/>
              <a:buFont typeface="Arial"/>
              <a:buNone/>
            </a:pPr>
            <a:r>
              <a:rPr lang="en-US" sz="600">
                <a:solidFill>
                  <a:srgbClr val="0B0146"/>
                </a:solidFill>
              </a:rPr>
              <a:t>© 2020 Social Finance, Inc. Confidential Information. Do not copy or distribute. Advisory services offered through SoFi Wealth LLC. SoFi Money® is offered through SoFi Securities LLC. SoFi Lending Corp., CFL #6054612. NMLS #1121636.</a:t>
            </a:r>
            <a:endParaRPr sz="600">
              <a:solidFill>
                <a:srgbClr val="0B0146"/>
              </a:solidFill>
            </a:endParaRPr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578800" y="1835190"/>
            <a:ext cx="8011500" cy="2050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>
                <a:solidFill>
                  <a:srgbClr val="0B0146"/>
                </a:solidFill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 b="1" sz="1800">
                <a:solidFill>
                  <a:srgbClr val="0B014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 b="1" sz="1800">
                <a:solidFill>
                  <a:srgbClr val="0B014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 b="1" sz="1800">
                <a:solidFill>
                  <a:srgbClr val="0B014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 b="1" sz="1800">
                <a:solidFill>
                  <a:srgbClr val="0B014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 b="1" sz="1800">
                <a:solidFill>
                  <a:srgbClr val="0B014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 b="1" sz="1800">
                <a:solidFill>
                  <a:srgbClr val="0B014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 b="1" sz="1800">
                <a:solidFill>
                  <a:srgbClr val="0B014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 b="1" sz="1800">
                <a:solidFill>
                  <a:srgbClr val="0B014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 Black"/>
              <a:buNone/>
              <a:defRPr i="0" u="none" cap="none" strike="noStrike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22504" l="0" r="0" t="22499"/>
          <a:stretch/>
        </p:blipFill>
        <p:spPr>
          <a:xfrm>
            <a:off x="7812660" y="383700"/>
            <a:ext cx="1215800" cy="322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1"/>
          <p:cNvCxnSpPr/>
          <p:nvPr/>
        </p:nvCxnSpPr>
        <p:spPr>
          <a:xfrm>
            <a:off x="337275" y="737800"/>
            <a:ext cx="852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1"/>
          <p:cNvSpPr txBox="1"/>
          <p:nvPr/>
        </p:nvSpPr>
        <p:spPr>
          <a:xfrm>
            <a:off x="8795425" y="5017300"/>
            <a:ext cx="94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– Smartphone" showMasterSp="0">
  <p:cSld name="Callout 2_1_3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4572000" y="571500"/>
            <a:ext cx="4572000" cy="4073400"/>
          </a:xfrm>
          <a:prstGeom prst="rect">
            <a:avLst/>
          </a:prstGeom>
          <a:solidFill>
            <a:srgbClr val="00A9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2"/>
          <p:cNvSpPr txBox="1"/>
          <p:nvPr>
            <p:ph type="title"/>
          </p:nvPr>
        </p:nvSpPr>
        <p:spPr>
          <a:xfrm>
            <a:off x="293700" y="2154314"/>
            <a:ext cx="3972900" cy="41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293700" y="2669057"/>
            <a:ext cx="3972900" cy="19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 sz="18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3" name="Google Shape;83;p12"/>
          <p:cNvSpPr/>
          <p:nvPr/>
        </p:nvSpPr>
        <p:spPr>
          <a:xfrm>
            <a:off x="293700" y="1441550"/>
            <a:ext cx="747000" cy="131400"/>
          </a:xfrm>
          <a:prstGeom prst="rect">
            <a:avLst/>
          </a:prstGeom>
          <a:solidFill>
            <a:srgbClr val="DD79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A9CE"/>
              </a:solidFill>
            </a:endParaRPr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75575" y="36450"/>
            <a:ext cx="3161096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/>
        </p:nvSpPr>
        <p:spPr>
          <a:xfrm>
            <a:off x="2694450" y="4961572"/>
            <a:ext cx="37551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2"/>
                </a:solidFill>
              </a:rPr>
              <a:t>PRIVATE AND CONFIDENTIAL INFORMATION | FOR INTERNAL USE ONLY | DO NOT DISTRIBUTE</a:t>
            </a:r>
            <a:endParaRPr sz="600">
              <a:solidFill>
                <a:schemeClr val="lt2"/>
              </a:solidFill>
            </a:endParaRPr>
          </a:p>
        </p:txBody>
      </p:sp>
      <p:sp>
        <p:nvSpPr>
          <p:cNvPr id="86" name="Google Shape;86;p12"/>
          <p:cNvSpPr txBox="1"/>
          <p:nvPr/>
        </p:nvSpPr>
        <p:spPr>
          <a:xfrm>
            <a:off x="298025" y="4961582"/>
            <a:ext cx="21270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2"/>
                </a:solidFill>
              </a:rPr>
              <a:t>©2020 Social Finance Inc.</a:t>
            </a:r>
            <a:endParaRPr sz="600">
              <a:solidFill>
                <a:schemeClr val="lt2"/>
              </a:solidFill>
            </a:endParaRPr>
          </a:p>
        </p:txBody>
      </p:sp>
      <p:sp>
        <p:nvSpPr>
          <p:cNvPr id="87" name="Google Shape;87;p12"/>
          <p:cNvSpPr txBox="1"/>
          <p:nvPr/>
        </p:nvSpPr>
        <p:spPr>
          <a:xfrm>
            <a:off x="8795425" y="5017300"/>
            <a:ext cx="94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A – Ink" showMasterSp="0">
  <p:cSld name="Callout 2_1_2_1">
    <p:bg>
      <p:bgPr>
        <a:solidFill>
          <a:srgbClr val="D9D9D9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3450" l="9330" r="8823" t="8529"/>
          <a:stretch/>
        </p:blipFill>
        <p:spPr>
          <a:xfrm>
            <a:off x="-40025" y="-45425"/>
            <a:ext cx="9510075" cy="53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title"/>
          </p:nvPr>
        </p:nvSpPr>
        <p:spPr>
          <a:xfrm>
            <a:off x="320040" y="1885250"/>
            <a:ext cx="3537300" cy="38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320050" y="2347350"/>
            <a:ext cx="3489000" cy="24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 sz="1600">
                <a:solidFill>
                  <a:srgbClr val="DD7975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2" name="Google Shape;92;p13"/>
          <p:cNvSpPr/>
          <p:nvPr/>
        </p:nvSpPr>
        <p:spPr>
          <a:xfrm>
            <a:off x="320040" y="951375"/>
            <a:ext cx="818700" cy="121800"/>
          </a:xfrm>
          <a:prstGeom prst="rect">
            <a:avLst/>
          </a:prstGeom>
          <a:solidFill>
            <a:srgbClr val="DD79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A9CE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A – Turquoise" showMasterSp="0">
  <p:cSld name="Callout 2_1_2_1_1">
    <p:bg>
      <p:bgPr>
        <a:solidFill>
          <a:srgbClr val="00A9CE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313216" y="5023333"/>
            <a:ext cx="6775500" cy="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25"/>
              <a:buFont typeface="Arial"/>
              <a:buNone/>
            </a:pPr>
            <a:r>
              <a:rPr lang="en-US" sz="525">
                <a:solidFill>
                  <a:srgbClr val="0B014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Advisory services offered through SoFi Wealth, LLC. SoFi Lending Corp., CFL #6054612. NMLS #1121636. ©2018 Social Finance, Inc. Confidential Information. Do not copy or distribute.</a:t>
            </a:r>
            <a:endParaRPr sz="1050">
              <a:solidFill>
                <a:srgbClr val="0B014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9C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>
            <p:ph type="title"/>
          </p:nvPr>
        </p:nvSpPr>
        <p:spPr>
          <a:xfrm>
            <a:off x="320040" y="1885250"/>
            <a:ext cx="3537300" cy="38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1747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1" type="subTitle"/>
          </p:nvPr>
        </p:nvSpPr>
        <p:spPr>
          <a:xfrm>
            <a:off x="320050" y="2347350"/>
            <a:ext cx="3489000" cy="246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8" name="Google Shape;98;p14"/>
          <p:cNvSpPr/>
          <p:nvPr/>
        </p:nvSpPr>
        <p:spPr>
          <a:xfrm>
            <a:off x="320040" y="951375"/>
            <a:ext cx="818700" cy="121800"/>
          </a:xfrm>
          <a:prstGeom prst="rect">
            <a:avLst/>
          </a:prstGeom>
          <a:solidFill>
            <a:srgbClr val="DD79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A9CE"/>
              </a:solidFill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2694450" y="4961572"/>
            <a:ext cx="37551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</a:rPr>
              <a:t>PRIVATE AND CONFIDENTIAL INFORMATION | FOR INTERNAL USE ONLY | DO NOT DISTRIBUTE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298025" y="4961582"/>
            <a:ext cx="21270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</a:rPr>
              <a:t>©2020 Social Finance Inc.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8795425" y="5017300"/>
            <a:ext cx="94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A – Cantaloupe" showMasterSp="0">
  <p:cSld name="Callout 2_1_2_1_1_1">
    <p:bg>
      <p:bgPr>
        <a:solidFill>
          <a:srgbClr val="DD7975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>
            <p:ph type="title"/>
          </p:nvPr>
        </p:nvSpPr>
        <p:spPr>
          <a:xfrm>
            <a:off x="320050" y="1885250"/>
            <a:ext cx="3757200" cy="38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1747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" type="subTitle"/>
          </p:nvPr>
        </p:nvSpPr>
        <p:spPr>
          <a:xfrm>
            <a:off x="320050" y="2271150"/>
            <a:ext cx="4911600" cy="35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6" name="Google Shape;106;p15"/>
          <p:cNvSpPr/>
          <p:nvPr/>
        </p:nvSpPr>
        <p:spPr>
          <a:xfrm>
            <a:off x="320040" y="951375"/>
            <a:ext cx="818700" cy="121800"/>
          </a:xfrm>
          <a:prstGeom prst="rect">
            <a:avLst/>
          </a:prstGeom>
          <a:solidFill>
            <a:srgbClr val="00A9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A9CE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– Quote" showMasterSp="0">
  <p:cSld name="Callout 2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 rotWithShape="1">
          <a:blip r:embed="rId2">
            <a:alphaModFix/>
          </a:blip>
          <a:srcRect b="0" l="2308" r="2308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4572000" y="571500"/>
            <a:ext cx="4572000" cy="4073400"/>
          </a:xfrm>
          <a:prstGeom prst="rect">
            <a:avLst/>
          </a:prstGeom>
          <a:solidFill>
            <a:srgbClr val="2017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5035500" y="1192700"/>
            <a:ext cx="501900" cy="117000"/>
          </a:xfrm>
          <a:prstGeom prst="rect">
            <a:avLst/>
          </a:prstGeom>
          <a:solidFill>
            <a:srgbClr val="DD79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A9CE"/>
              </a:solidFill>
              <a:highlight>
                <a:srgbClr val="EB5159"/>
              </a:highlight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8082600" y="571503"/>
            <a:ext cx="10614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DD797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”</a:t>
            </a:r>
            <a:endParaRPr sz="10000">
              <a:solidFill>
                <a:srgbClr val="DD797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2" name="Google Shape;112;p16"/>
          <p:cNvSpPr txBox="1"/>
          <p:nvPr>
            <p:ph type="title"/>
          </p:nvPr>
        </p:nvSpPr>
        <p:spPr>
          <a:xfrm>
            <a:off x="5035500" y="1469575"/>
            <a:ext cx="3867000" cy="25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/>
        </p:nvSpPr>
        <p:spPr>
          <a:xfrm>
            <a:off x="2694450" y="4961572"/>
            <a:ext cx="37551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</a:rPr>
              <a:t>PRIVATE AND CONFIDENTIAL INFORMATION | FOR INTERNAL USE ONLY | DO NOT DISTRIBUTE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298025" y="4961582"/>
            <a:ext cx="21270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</a:rPr>
              <a:t>©2020 Social Finance Inc.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8795425" y="5017300"/>
            <a:ext cx="94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– Quote 1" showMasterSp="0">
  <p:cSld name="Callout 2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4572000" y="571500"/>
            <a:ext cx="4572000" cy="4073400"/>
          </a:xfrm>
          <a:prstGeom prst="rect">
            <a:avLst/>
          </a:prstGeom>
          <a:solidFill>
            <a:srgbClr val="00A9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5035500" y="1192700"/>
            <a:ext cx="501900" cy="117000"/>
          </a:xfrm>
          <a:prstGeom prst="rect">
            <a:avLst/>
          </a:prstGeom>
          <a:solidFill>
            <a:srgbClr val="0B01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A9CE"/>
              </a:solidFill>
              <a:highlight>
                <a:srgbClr val="EB5159"/>
              </a:highlight>
            </a:endParaRPr>
          </a:p>
        </p:txBody>
      </p:sp>
      <p:sp>
        <p:nvSpPr>
          <p:cNvPr id="119" name="Google Shape;119;p17"/>
          <p:cNvSpPr txBox="1"/>
          <p:nvPr>
            <p:ph type="title"/>
          </p:nvPr>
        </p:nvSpPr>
        <p:spPr>
          <a:xfrm>
            <a:off x="5035500" y="1469575"/>
            <a:ext cx="3867000" cy="25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2">
            <a:alphaModFix/>
          </a:blip>
          <a:srcRect b="34626" l="18548" r="14971" t="8571"/>
          <a:stretch/>
        </p:blipFill>
        <p:spPr>
          <a:xfrm rot="5400000">
            <a:off x="378025" y="571500"/>
            <a:ext cx="3825575" cy="396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8082600" y="571503"/>
            <a:ext cx="10614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0B014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”</a:t>
            </a:r>
            <a:endParaRPr sz="10000">
              <a:solidFill>
                <a:srgbClr val="0B014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2694450" y="4961572"/>
            <a:ext cx="37551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2"/>
                </a:solidFill>
              </a:rPr>
              <a:t>PRIVATE AND CONFIDENTIAL INFORMATION | FOR INTERNAL USE ONLY | DO NOT DISTRIBUTE</a:t>
            </a:r>
            <a:endParaRPr sz="600">
              <a:solidFill>
                <a:schemeClr val="lt2"/>
              </a:solidFill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298025" y="4961582"/>
            <a:ext cx="21270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2"/>
                </a:solidFill>
              </a:rPr>
              <a:t>©2020 Social Finance Inc.</a:t>
            </a:r>
            <a:endParaRPr sz="600">
              <a:solidFill>
                <a:schemeClr val="lt2"/>
              </a:solidFill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8795425" y="5017300"/>
            <a:ext cx="94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– Quote 1 1" showMasterSp="0">
  <p:cSld name="Callout 2_1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225" y="464700"/>
            <a:ext cx="3941051" cy="431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>
            <a:off x="4572000" y="571500"/>
            <a:ext cx="4572000" cy="4073400"/>
          </a:xfrm>
          <a:prstGeom prst="rect">
            <a:avLst/>
          </a:prstGeom>
          <a:solidFill>
            <a:srgbClr val="00A9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5035500" y="1192700"/>
            <a:ext cx="501900" cy="117000"/>
          </a:xfrm>
          <a:prstGeom prst="rect">
            <a:avLst/>
          </a:prstGeom>
          <a:solidFill>
            <a:srgbClr val="0B01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A9CE"/>
              </a:solidFill>
              <a:highlight>
                <a:srgbClr val="EB5159"/>
              </a:highlight>
            </a:endParaRPr>
          </a:p>
        </p:txBody>
      </p:sp>
      <p:sp>
        <p:nvSpPr>
          <p:cNvPr id="129" name="Google Shape;129;p18"/>
          <p:cNvSpPr txBox="1"/>
          <p:nvPr>
            <p:ph type="title"/>
          </p:nvPr>
        </p:nvSpPr>
        <p:spPr>
          <a:xfrm>
            <a:off x="5035500" y="1469575"/>
            <a:ext cx="3867000" cy="25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18"/>
          <p:cNvSpPr txBox="1"/>
          <p:nvPr/>
        </p:nvSpPr>
        <p:spPr>
          <a:xfrm>
            <a:off x="8082600" y="571503"/>
            <a:ext cx="10614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0B014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”</a:t>
            </a:r>
            <a:endParaRPr sz="10000">
              <a:solidFill>
                <a:srgbClr val="0B014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2694450" y="4961572"/>
            <a:ext cx="37551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2"/>
                </a:solidFill>
              </a:rPr>
              <a:t>PRIVATE AND CONFIDENTIAL INFORMATION | FOR INTERNAL USE ONLY | DO NOT DISTRIBUTE</a:t>
            </a:r>
            <a:endParaRPr sz="600">
              <a:solidFill>
                <a:schemeClr val="lt2"/>
              </a:solidFill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298025" y="4961582"/>
            <a:ext cx="21270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2"/>
                </a:solidFill>
              </a:rPr>
              <a:t>©2020 Social Finance Inc.</a:t>
            </a:r>
            <a:endParaRPr sz="600">
              <a:solidFill>
                <a:schemeClr val="lt2"/>
              </a:solidFill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8795425" y="5017300"/>
            <a:ext cx="94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– Quote 1 1 1" showMasterSp="0">
  <p:cSld name="Callout 2_1_1_1_1_1"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225" y="464700"/>
            <a:ext cx="3941051" cy="431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/>
          <p:nvPr/>
        </p:nvSpPr>
        <p:spPr>
          <a:xfrm>
            <a:off x="4572000" y="571500"/>
            <a:ext cx="4572000" cy="407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5035500" y="1192700"/>
            <a:ext cx="501900" cy="117000"/>
          </a:xfrm>
          <a:prstGeom prst="rect">
            <a:avLst/>
          </a:prstGeom>
          <a:solidFill>
            <a:srgbClr val="0B01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A9CE"/>
              </a:solidFill>
              <a:highlight>
                <a:srgbClr val="EB5159"/>
              </a:highlight>
            </a:endParaRPr>
          </a:p>
        </p:txBody>
      </p:sp>
      <p:sp>
        <p:nvSpPr>
          <p:cNvPr id="138" name="Google Shape;138;p19"/>
          <p:cNvSpPr txBox="1"/>
          <p:nvPr>
            <p:ph type="title"/>
          </p:nvPr>
        </p:nvSpPr>
        <p:spPr>
          <a:xfrm>
            <a:off x="5035500" y="1469575"/>
            <a:ext cx="3867000" cy="25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9"/>
          <p:cNvSpPr txBox="1"/>
          <p:nvPr/>
        </p:nvSpPr>
        <p:spPr>
          <a:xfrm>
            <a:off x="8082600" y="571503"/>
            <a:ext cx="10614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0B014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”</a:t>
            </a:r>
            <a:endParaRPr sz="10000">
              <a:solidFill>
                <a:srgbClr val="0B014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2694450" y="4961572"/>
            <a:ext cx="37551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</a:rPr>
              <a:t>PRIVATE AND CONFIDENTIAL INFORMATION | FOR INTERNAL USE ONLY | DO NOT DISTRIBUTE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298025" y="4961582"/>
            <a:ext cx="21270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</a:rPr>
              <a:t>©2020 Social Finance Inc.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8795425" y="5017300"/>
            <a:ext cx="94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– Title Only ">
  <p:cSld name="Title Only 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 Black"/>
              <a:buNone/>
              <a:defRPr i="0" u="none" cap="none" strike="noStrike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 b="22504" l="0" r="0" t="22499"/>
          <a:stretch/>
        </p:blipFill>
        <p:spPr>
          <a:xfrm>
            <a:off x="7812660" y="383700"/>
            <a:ext cx="1215800" cy="322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0"/>
          <p:cNvCxnSpPr/>
          <p:nvPr/>
        </p:nvCxnSpPr>
        <p:spPr>
          <a:xfrm>
            <a:off x="337275" y="737800"/>
            <a:ext cx="852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– Angle Cool Gray" showMasterSp="0">
  <p:cSld name="Title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89" r="99" t="0"/>
          <a:stretch/>
        </p:blipFill>
        <p:spPr>
          <a:xfrm>
            <a:off x="-38025" y="-38025"/>
            <a:ext cx="9501821" cy="534477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type="title"/>
          </p:nvPr>
        </p:nvSpPr>
        <p:spPr>
          <a:xfrm>
            <a:off x="308675" y="1541675"/>
            <a:ext cx="4608000" cy="1339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1747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1747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1747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1747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1747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1747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1747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1747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1747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331150" y="2941650"/>
            <a:ext cx="4237200" cy="8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>
                <a:solidFill>
                  <a:srgbClr val="00A9CE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331150" y="4492175"/>
            <a:ext cx="3913500" cy="5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90" y="190325"/>
            <a:ext cx="1613176" cy="7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– Title, 2 Columns">
  <p:cSld name="Disclaimer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222750" y="813816"/>
            <a:ext cx="3931500" cy="2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A9CE"/>
              </a:buClr>
              <a:buSzPts val="1800"/>
              <a:buFont typeface="Poppins Medium"/>
              <a:buChar char="•"/>
              <a:defRPr i="0" sz="18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600"/>
              <a:buFont typeface="Poppins Medium"/>
              <a:buChar char="–"/>
              <a:defRPr i="0" sz="16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400"/>
              <a:buFont typeface="Poppins Medium"/>
              <a:buChar char="–"/>
              <a:defRPr i="0" sz="14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–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–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-304800" lvl="5" marL="27432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-304800" lvl="6" marL="32004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-304800" lvl="7" marL="36576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-304800" lvl="8" marL="41148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2" type="body"/>
          </p:nvPr>
        </p:nvSpPr>
        <p:spPr>
          <a:xfrm>
            <a:off x="4866225" y="813816"/>
            <a:ext cx="3931500" cy="2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Poppins Medium"/>
              <a:buChar char="•"/>
              <a:defRPr i="0" sz="18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Poppins Medium"/>
              <a:buChar char="–"/>
              <a:defRPr i="0" sz="16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Poppins Medium"/>
              <a:buChar char="–"/>
              <a:defRPr i="0" sz="14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–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–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-304800" lvl="5" marL="27432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-304800" lvl="6" marL="32004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-304800" lvl="7" marL="36576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-304800" lvl="8" marL="41148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0" name="Google Shape;150;p21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 Black"/>
              <a:buNone/>
              <a:defRPr i="0" u="none" cap="none" strike="noStrike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pic>
        <p:nvPicPr>
          <p:cNvPr id="151" name="Google Shape;151;p21"/>
          <p:cNvPicPr preferRelativeResize="0"/>
          <p:nvPr/>
        </p:nvPicPr>
        <p:blipFill rotWithShape="1">
          <a:blip r:embed="rId2">
            <a:alphaModFix/>
          </a:blip>
          <a:srcRect b="22504" l="0" r="0" t="22499"/>
          <a:stretch/>
        </p:blipFill>
        <p:spPr>
          <a:xfrm>
            <a:off x="7812660" y="383700"/>
            <a:ext cx="1215800" cy="322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1"/>
          <p:cNvCxnSpPr/>
          <p:nvPr/>
        </p:nvCxnSpPr>
        <p:spPr>
          <a:xfrm>
            <a:off x="337275" y="737800"/>
            <a:ext cx="852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– Title, 1 Column">
  <p:cSld name="Disclaimer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 Black"/>
              <a:buNone/>
              <a:defRPr i="0" u="none" cap="none" strike="noStrike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222750" y="813825"/>
            <a:ext cx="8554800" cy="2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A9CE"/>
              </a:buClr>
              <a:buSzPts val="1800"/>
              <a:buFont typeface="Poppins Medium"/>
              <a:buChar char="•"/>
              <a:defRPr i="0" sz="18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600"/>
              <a:buFont typeface="Poppins Medium"/>
              <a:buChar char="–"/>
              <a:defRPr i="0" sz="16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400"/>
              <a:buFont typeface="Poppins Medium"/>
              <a:buChar char="–"/>
              <a:defRPr i="0" sz="14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–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–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-304800" lvl="5" marL="27432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-304800" lvl="6" marL="32004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-304800" lvl="7" marL="36576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-304800" lvl="8" marL="41148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2">
            <a:alphaModFix/>
          </a:blip>
          <a:srcRect b="22504" l="0" r="0" t="22499"/>
          <a:stretch/>
        </p:blipFill>
        <p:spPr>
          <a:xfrm>
            <a:off x="7812660" y="383700"/>
            <a:ext cx="1215800" cy="322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2"/>
          <p:cNvCxnSpPr/>
          <p:nvPr/>
        </p:nvCxnSpPr>
        <p:spPr>
          <a:xfrm>
            <a:off x="337275" y="737800"/>
            <a:ext cx="852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– Title, Subtitle">
  <p:cSld name="Title, Subtitle and Two Columns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" name="Google Shape;159;p23"/>
          <p:cNvGraphicFramePr/>
          <p:nvPr/>
        </p:nvGraphicFramePr>
        <p:xfrm>
          <a:off x="299250" y="8459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{DA590859-09A7-4F6F-A04D-C709F40B6C1E}</a:tableStyleId>
              </a:tblPr>
              <a:tblGrid>
                <a:gridCol w="1922100"/>
                <a:gridCol w="3195525"/>
                <a:gridCol w="3427875"/>
              </a:tblGrid>
              <a:tr h="28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17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 master title style</a:t>
                      </a:r>
                      <a:endParaRPr b="1" sz="100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17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 master title style</a:t>
                      </a:r>
                      <a:endParaRPr b="1" sz="100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1747"/>
                    </a:solidFill>
                  </a:tcPr>
                </a:tc>
              </a:tr>
              <a:tr h="189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 master title style</a:t>
                      </a:r>
                      <a:endParaRPr b="1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1747"/>
                    </a:solidFill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146"/>
                        </a:buClr>
                        <a:buSzPts val="900"/>
                        <a:buFont typeface="Poppins"/>
                        <a:buAutoNum type="arabicPeriod"/>
                      </a:pPr>
                      <a:r>
                        <a:rPr lang="en-US" sz="900">
                          <a:solidFill>
                            <a:srgbClr val="0B014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 master title style</a:t>
                      </a:r>
                      <a:endParaRPr sz="900">
                        <a:solidFill>
                          <a:srgbClr val="0B014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857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146"/>
                        </a:buClr>
                        <a:buSzPts val="900"/>
                        <a:buFont typeface="Poppins"/>
                        <a:buAutoNum type="arabicPeriod"/>
                      </a:pPr>
                      <a:r>
                        <a:rPr lang="en-US" sz="900">
                          <a:solidFill>
                            <a:srgbClr val="0B014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 master title style</a:t>
                      </a:r>
                      <a:endParaRPr sz="900">
                        <a:solidFill>
                          <a:srgbClr val="0B014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857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146"/>
                        </a:buClr>
                        <a:buSzPts val="900"/>
                        <a:buFont typeface="Poppins"/>
                        <a:buAutoNum type="arabicPeriod"/>
                      </a:pPr>
                      <a:r>
                        <a:rPr lang="en-US" sz="900">
                          <a:solidFill>
                            <a:srgbClr val="0B014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 master title style</a:t>
                      </a:r>
                      <a:endParaRPr sz="900">
                        <a:solidFill>
                          <a:srgbClr val="0B014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146"/>
                        </a:buClr>
                        <a:buSzPts val="900"/>
                        <a:buFont typeface="Poppins"/>
                        <a:buAutoNum type="arabicPeriod"/>
                      </a:pPr>
                      <a:r>
                        <a:rPr lang="en-US" sz="900">
                          <a:solidFill>
                            <a:srgbClr val="0B014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 master title style</a:t>
                      </a:r>
                      <a:endParaRPr sz="900">
                        <a:solidFill>
                          <a:srgbClr val="0B014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857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146"/>
                        </a:buClr>
                        <a:buSzPts val="900"/>
                        <a:buFont typeface="Poppins"/>
                        <a:buAutoNum type="arabicPeriod"/>
                      </a:pPr>
                      <a:r>
                        <a:rPr lang="en-US" sz="900">
                          <a:solidFill>
                            <a:srgbClr val="0B014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 master title style</a:t>
                      </a:r>
                      <a:endParaRPr sz="900">
                        <a:solidFill>
                          <a:srgbClr val="0B014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857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146"/>
                        </a:buClr>
                        <a:buSzPts val="900"/>
                        <a:buFont typeface="Poppins"/>
                        <a:buAutoNum type="arabicPeriod"/>
                      </a:pPr>
                      <a:r>
                        <a:rPr lang="en-US" sz="900">
                          <a:solidFill>
                            <a:srgbClr val="0B014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 master title style</a:t>
                      </a:r>
                      <a:endParaRPr sz="900">
                        <a:solidFill>
                          <a:srgbClr val="0B014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91425" marL="1428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 master title style</a:t>
                      </a:r>
                      <a:endParaRPr b="1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1747"/>
                    </a:solidFill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146"/>
                        </a:buClr>
                        <a:buSzPts val="900"/>
                        <a:buFont typeface="Poppins"/>
                        <a:buAutoNum type="arabicPeriod"/>
                      </a:pPr>
                      <a:r>
                        <a:rPr lang="en-US" sz="900">
                          <a:solidFill>
                            <a:srgbClr val="0B014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 master title style</a:t>
                      </a:r>
                      <a:endParaRPr sz="900">
                        <a:solidFill>
                          <a:srgbClr val="0B014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857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146"/>
                        </a:buClr>
                        <a:buSzPts val="900"/>
                        <a:buFont typeface="Poppins"/>
                        <a:buAutoNum type="arabicPeriod"/>
                      </a:pPr>
                      <a:r>
                        <a:rPr lang="en-US" sz="900">
                          <a:solidFill>
                            <a:srgbClr val="0B014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 master title style</a:t>
                      </a:r>
                      <a:endParaRPr sz="900">
                        <a:solidFill>
                          <a:srgbClr val="0B014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857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146"/>
                        </a:buClr>
                        <a:buSzPts val="900"/>
                        <a:buFont typeface="Poppins"/>
                        <a:buAutoNum type="arabicPeriod"/>
                      </a:pPr>
                      <a:r>
                        <a:rPr lang="en-US" sz="900">
                          <a:solidFill>
                            <a:srgbClr val="0B014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 master title style</a:t>
                      </a:r>
                      <a:endParaRPr b="1" sz="900">
                        <a:solidFill>
                          <a:srgbClr val="0B014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146"/>
                        </a:buClr>
                        <a:buSzPts val="900"/>
                        <a:buFont typeface="Poppins"/>
                        <a:buAutoNum type="arabicPeriod"/>
                      </a:pPr>
                      <a:r>
                        <a:rPr lang="en-US" sz="900">
                          <a:solidFill>
                            <a:srgbClr val="0B014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 master title style</a:t>
                      </a:r>
                      <a:endParaRPr sz="900">
                        <a:solidFill>
                          <a:srgbClr val="0B014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857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146"/>
                        </a:buClr>
                        <a:buSzPts val="900"/>
                        <a:buFont typeface="Poppins"/>
                        <a:buAutoNum type="arabicPeriod"/>
                      </a:pPr>
                      <a:r>
                        <a:rPr lang="en-US" sz="900">
                          <a:solidFill>
                            <a:srgbClr val="0B014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 master title style</a:t>
                      </a:r>
                      <a:endParaRPr sz="900">
                        <a:solidFill>
                          <a:srgbClr val="0B014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857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0146"/>
                        </a:buClr>
                        <a:buSzPts val="900"/>
                        <a:buFont typeface="Poppins"/>
                        <a:buAutoNum type="arabicPeriod"/>
                      </a:pPr>
                      <a:r>
                        <a:rPr lang="en-US" sz="900">
                          <a:solidFill>
                            <a:srgbClr val="0B014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 master title style</a:t>
                      </a:r>
                      <a:endParaRPr b="1" sz="900">
                        <a:solidFill>
                          <a:srgbClr val="0B014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91425" marL="1428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0" name="Google Shape;160;p23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 Black"/>
              <a:buNone/>
              <a:defRPr i="0" u="none" cap="none" strike="noStrike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2">
            <a:alphaModFix/>
          </a:blip>
          <a:srcRect b="22504" l="0" r="0" t="22499"/>
          <a:stretch/>
        </p:blipFill>
        <p:spPr>
          <a:xfrm>
            <a:off x="7812660" y="383700"/>
            <a:ext cx="1215800" cy="322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3"/>
          <p:cNvCxnSpPr/>
          <p:nvPr/>
        </p:nvCxnSpPr>
        <p:spPr>
          <a:xfrm>
            <a:off x="337275" y="737800"/>
            <a:ext cx="852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– Title, Subtitle, 1 Column">
  <p:cSld name="Title and Subtitl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idx="1" type="subTitle"/>
          </p:nvPr>
        </p:nvSpPr>
        <p:spPr>
          <a:xfrm>
            <a:off x="325888" y="934350"/>
            <a:ext cx="8499000" cy="4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 b="1" sz="1800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2" type="body"/>
          </p:nvPr>
        </p:nvSpPr>
        <p:spPr>
          <a:xfrm>
            <a:off x="222750" y="1413475"/>
            <a:ext cx="3931500" cy="2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Poppins Medium"/>
              <a:buChar char="•"/>
              <a:defRPr i="0" sz="18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Poppins Medium"/>
              <a:buChar char="–"/>
              <a:defRPr i="0" sz="16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Poppins Medium"/>
              <a:buChar char="–"/>
              <a:defRPr i="0" sz="14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–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–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-304800" lvl="5" marL="27432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-304800" lvl="6" marL="32004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-304800" lvl="7" marL="36576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-304800" lvl="8" marL="41148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 Black"/>
              <a:buNone/>
              <a:defRPr i="0" u="none" cap="none" strike="noStrike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2">
            <a:alphaModFix/>
          </a:blip>
          <a:srcRect b="22504" l="0" r="0" t="22499"/>
          <a:stretch/>
        </p:blipFill>
        <p:spPr>
          <a:xfrm>
            <a:off x="7812660" y="383700"/>
            <a:ext cx="1215800" cy="322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4"/>
          <p:cNvCxnSpPr/>
          <p:nvPr/>
        </p:nvCxnSpPr>
        <p:spPr>
          <a:xfrm>
            <a:off x="337275" y="737800"/>
            <a:ext cx="852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– Title, Subtitle, 2 Columns">
  <p:cSld name="Title and Subtitle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idx="1" type="subTitle"/>
          </p:nvPr>
        </p:nvSpPr>
        <p:spPr>
          <a:xfrm>
            <a:off x="325888" y="934350"/>
            <a:ext cx="8499000" cy="4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 b="1" sz="1800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2" type="body"/>
          </p:nvPr>
        </p:nvSpPr>
        <p:spPr>
          <a:xfrm>
            <a:off x="222750" y="1413475"/>
            <a:ext cx="3931500" cy="2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Poppins Medium"/>
              <a:buChar char="•"/>
              <a:defRPr i="0" sz="18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Poppins Medium"/>
              <a:buChar char="–"/>
              <a:defRPr i="0" sz="16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Poppins Medium"/>
              <a:buChar char="–"/>
              <a:defRPr i="0" sz="14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–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–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-304800" lvl="5" marL="27432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-304800" lvl="6" marL="32004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-304800" lvl="7" marL="36576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-304800" lvl="8" marL="41148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3" type="body"/>
          </p:nvPr>
        </p:nvSpPr>
        <p:spPr>
          <a:xfrm>
            <a:off x="4866225" y="1413475"/>
            <a:ext cx="3931500" cy="2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Poppins Medium"/>
              <a:buChar char="•"/>
              <a:defRPr i="0" sz="18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–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Poppins Medium"/>
              <a:buChar char="–"/>
              <a:defRPr i="0" sz="14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–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–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-304800" lvl="5" marL="27432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-304800" lvl="6" marL="32004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-304800" lvl="7" marL="36576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-304800" lvl="8" marL="4114800" marR="0" rtl="0" algn="l">
              <a:spcBef>
                <a:spcPts val="300"/>
              </a:spcBef>
              <a:spcAft>
                <a:spcPts val="0"/>
              </a:spcAft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 Black"/>
              <a:buNone/>
              <a:defRPr i="0" u="none" cap="none" strike="noStrike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2">
            <a:alphaModFix/>
          </a:blip>
          <a:srcRect b="22504" l="0" r="0" t="22499"/>
          <a:stretch/>
        </p:blipFill>
        <p:spPr>
          <a:xfrm>
            <a:off x="7812660" y="383700"/>
            <a:ext cx="1215800" cy="322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5"/>
          <p:cNvCxnSpPr/>
          <p:nvPr/>
        </p:nvCxnSpPr>
        <p:spPr>
          <a:xfrm>
            <a:off x="337275" y="737800"/>
            <a:ext cx="852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– Title, Subtitle, 3 Columns">
  <p:cSld name="Title and Subtitle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idx="1" type="subTitle"/>
          </p:nvPr>
        </p:nvSpPr>
        <p:spPr>
          <a:xfrm>
            <a:off x="325888" y="934350"/>
            <a:ext cx="8499000" cy="4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 b="1" sz="1800">
                <a:solidFill>
                  <a:srgbClr val="201747"/>
                </a:solidFill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</a:defRPr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</a:defRPr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</a:defRPr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</a:defRPr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</a:defRPr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</a:defRPr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</a:defRPr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 b="1">
                <a:solidFill>
                  <a:srgbClr val="201747"/>
                </a:solidFill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idx="2" type="body"/>
          </p:nvPr>
        </p:nvSpPr>
        <p:spPr>
          <a:xfrm>
            <a:off x="222750" y="1413475"/>
            <a:ext cx="2628300" cy="2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 i="0" sz="1800" u="none" cap="none" strike="noStrike">
                <a:solidFill>
                  <a:srgbClr val="201747"/>
                </a:solidFill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–"/>
              <a:defRPr i="0" sz="1600" u="none" cap="none" strike="noStrike">
                <a:solidFill>
                  <a:srgbClr val="201747"/>
                </a:solidFill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–"/>
              <a:defRPr i="0" sz="1400" u="none" cap="none" strike="noStrike">
                <a:solidFill>
                  <a:srgbClr val="201747"/>
                </a:solidFill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i="0" sz="1200" u="none" cap="none" strike="noStrike">
                <a:solidFill>
                  <a:srgbClr val="201747"/>
                </a:solidFill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i="0" sz="1200" u="none" cap="none" strike="noStrike">
                <a:solidFill>
                  <a:srgbClr val="201747"/>
                </a:solidFill>
              </a:defRPr>
            </a:lvl5pPr>
            <a:lvl6pPr indent="-304800" lvl="5" marL="2743200" marR="0" rtl="0" algn="l">
              <a:spcBef>
                <a:spcPts val="300"/>
              </a:spcBef>
              <a:spcAft>
                <a:spcPts val="0"/>
              </a:spcAft>
              <a:buSzPts val="1200"/>
              <a:buChar char="•"/>
              <a:defRPr i="0" sz="1200" u="none" cap="none" strike="noStrike">
                <a:solidFill>
                  <a:srgbClr val="201747"/>
                </a:solidFill>
              </a:defRPr>
            </a:lvl6pPr>
            <a:lvl7pPr indent="-304800" lvl="6" marL="3200400" marR="0" rtl="0" algn="l">
              <a:spcBef>
                <a:spcPts val="300"/>
              </a:spcBef>
              <a:spcAft>
                <a:spcPts val="0"/>
              </a:spcAft>
              <a:buSzPts val="1200"/>
              <a:buChar char="•"/>
              <a:defRPr i="0" sz="1200" u="none" cap="none" strike="noStrike">
                <a:solidFill>
                  <a:srgbClr val="201747"/>
                </a:solidFill>
              </a:defRPr>
            </a:lvl7pPr>
            <a:lvl8pPr indent="-304800" lvl="7" marL="3657600" marR="0" rtl="0" algn="l">
              <a:spcBef>
                <a:spcPts val="300"/>
              </a:spcBef>
              <a:spcAft>
                <a:spcPts val="0"/>
              </a:spcAft>
              <a:buSzPts val="1200"/>
              <a:buChar char="•"/>
              <a:defRPr i="0" sz="1200" u="none" cap="none" strike="noStrike">
                <a:solidFill>
                  <a:srgbClr val="201747"/>
                </a:solidFill>
              </a:defRPr>
            </a:lvl8pPr>
            <a:lvl9pPr indent="-304800" lvl="8" marL="4114800" marR="0" rtl="0" algn="l">
              <a:spcBef>
                <a:spcPts val="300"/>
              </a:spcBef>
              <a:spcAft>
                <a:spcPts val="0"/>
              </a:spcAft>
              <a:buSzPts val="1200"/>
              <a:buChar char="•"/>
              <a:defRPr i="0" sz="1200" u="none" cap="none" strike="noStrike">
                <a:solidFill>
                  <a:srgbClr val="201747"/>
                </a:solidFill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3" type="body"/>
          </p:nvPr>
        </p:nvSpPr>
        <p:spPr>
          <a:xfrm>
            <a:off x="3257725" y="1413475"/>
            <a:ext cx="2628300" cy="2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 i="0" sz="1800" u="none" cap="none" strike="noStrike">
                <a:solidFill>
                  <a:srgbClr val="201747"/>
                </a:solidFill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–"/>
              <a:defRPr i="0" sz="1600" u="none" cap="none" strike="noStrike">
                <a:solidFill>
                  <a:srgbClr val="201747"/>
                </a:solidFill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–"/>
              <a:defRPr i="0" sz="1400" u="none" cap="none" strike="noStrike">
                <a:solidFill>
                  <a:srgbClr val="201747"/>
                </a:solidFill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i="0" sz="1200" u="none" cap="none" strike="noStrike">
                <a:solidFill>
                  <a:srgbClr val="201747"/>
                </a:solidFill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i="0" sz="1200" u="none" cap="none" strike="noStrike">
                <a:solidFill>
                  <a:srgbClr val="201747"/>
                </a:solidFill>
              </a:defRPr>
            </a:lvl5pPr>
            <a:lvl6pPr indent="-304800" lvl="5" marL="2743200" marR="0" rtl="0" algn="l">
              <a:spcBef>
                <a:spcPts val="300"/>
              </a:spcBef>
              <a:spcAft>
                <a:spcPts val="0"/>
              </a:spcAft>
              <a:buSzPts val="1200"/>
              <a:buChar char="•"/>
              <a:defRPr i="0" sz="1200" u="none" cap="none" strike="noStrike">
                <a:solidFill>
                  <a:srgbClr val="201747"/>
                </a:solidFill>
              </a:defRPr>
            </a:lvl6pPr>
            <a:lvl7pPr indent="-304800" lvl="6" marL="3200400" marR="0" rtl="0" algn="l">
              <a:spcBef>
                <a:spcPts val="300"/>
              </a:spcBef>
              <a:spcAft>
                <a:spcPts val="0"/>
              </a:spcAft>
              <a:buSzPts val="1200"/>
              <a:buChar char="•"/>
              <a:defRPr i="0" sz="1200" u="none" cap="none" strike="noStrike">
                <a:solidFill>
                  <a:srgbClr val="201747"/>
                </a:solidFill>
              </a:defRPr>
            </a:lvl7pPr>
            <a:lvl8pPr indent="-304800" lvl="7" marL="3657600" marR="0" rtl="0" algn="l">
              <a:spcBef>
                <a:spcPts val="300"/>
              </a:spcBef>
              <a:spcAft>
                <a:spcPts val="0"/>
              </a:spcAft>
              <a:buSzPts val="1200"/>
              <a:buChar char="•"/>
              <a:defRPr i="0" sz="1200" u="none" cap="none" strike="noStrike">
                <a:solidFill>
                  <a:srgbClr val="201747"/>
                </a:solidFill>
              </a:defRPr>
            </a:lvl8pPr>
            <a:lvl9pPr indent="-304800" lvl="8" marL="4114800" marR="0" rtl="0" algn="l">
              <a:spcBef>
                <a:spcPts val="300"/>
              </a:spcBef>
              <a:spcAft>
                <a:spcPts val="0"/>
              </a:spcAft>
              <a:buSzPts val="1200"/>
              <a:buChar char="•"/>
              <a:defRPr i="0" sz="1200" u="none" cap="none" strike="noStrike">
                <a:solidFill>
                  <a:srgbClr val="201747"/>
                </a:solidFill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idx="4" type="body"/>
          </p:nvPr>
        </p:nvSpPr>
        <p:spPr>
          <a:xfrm>
            <a:off x="6292700" y="1413475"/>
            <a:ext cx="2628300" cy="2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 i="0" sz="1800" u="none" cap="none" strike="noStrike">
                <a:solidFill>
                  <a:srgbClr val="201747"/>
                </a:solidFill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–"/>
              <a:defRPr i="0" sz="1600" u="none" cap="none" strike="noStrike">
                <a:solidFill>
                  <a:srgbClr val="201747"/>
                </a:solidFill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–"/>
              <a:defRPr i="0" sz="1400" u="none" cap="none" strike="noStrike">
                <a:solidFill>
                  <a:srgbClr val="201747"/>
                </a:solidFill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i="0" sz="1200" u="none" cap="none" strike="noStrike">
                <a:solidFill>
                  <a:srgbClr val="201747"/>
                </a:solidFill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i="0" sz="1200" u="none" cap="none" strike="noStrike">
                <a:solidFill>
                  <a:srgbClr val="201747"/>
                </a:solidFill>
              </a:defRPr>
            </a:lvl5pPr>
            <a:lvl6pPr indent="-304800" lvl="5" marL="2743200" marR="0" rtl="0" algn="l">
              <a:spcBef>
                <a:spcPts val="300"/>
              </a:spcBef>
              <a:spcAft>
                <a:spcPts val="0"/>
              </a:spcAft>
              <a:buSzPts val="1200"/>
              <a:buChar char="•"/>
              <a:defRPr i="0" sz="1200" u="none" cap="none" strike="noStrike">
                <a:solidFill>
                  <a:srgbClr val="201747"/>
                </a:solidFill>
              </a:defRPr>
            </a:lvl6pPr>
            <a:lvl7pPr indent="-304800" lvl="6" marL="3200400" marR="0" rtl="0" algn="l">
              <a:spcBef>
                <a:spcPts val="300"/>
              </a:spcBef>
              <a:spcAft>
                <a:spcPts val="0"/>
              </a:spcAft>
              <a:buSzPts val="1200"/>
              <a:buChar char="•"/>
              <a:defRPr i="0" sz="1200" u="none" cap="none" strike="noStrike">
                <a:solidFill>
                  <a:srgbClr val="201747"/>
                </a:solidFill>
              </a:defRPr>
            </a:lvl7pPr>
            <a:lvl8pPr indent="-304800" lvl="7" marL="3657600" marR="0" rtl="0" algn="l">
              <a:spcBef>
                <a:spcPts val="300"/>
              </a:spcBef>
              <a:spcAft>
                <a:spcPts val="0"/>
              </a:spcAft>
              <a:buSzPts val="1200"/>
              <a:buChar char="•"/>
              <a:defRPr i="0" sz="1200" u="none" cap="none" strike="noStrike">
                <a:solidFill>
                  <a:srgbClr val="201747"/>
                </a:solidFill>
              </a:defRPr>
            </a:lvl8pPr>
            <a:lvl9pPr indent="-304800" lvl="8" marL="4114800" marR="0" rtl="0" algn="l">
              <a:spcBef>
                <a:spcPts val="300"/>
              </a:spcBef>
              <a:spcAft>
                <a:spcPts val="0"/>
              </a:spcAft>
              <a:buSzPts val="1200"/>
              <a:buChar char="•"/>
              <a:defRPr i="0" sz="1200" u="none" cap="none" strike="noStrike">
                <a:solidFill>
                  <a:srgbClr val="201747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 Black"/>
              <a:buNone/>
              <a:defRPr i="0" u="none" cap="none" strike="noStrike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2">
            <a:alphaModFix/>
          </a:blip>
          <a:srcRect b="22504" l="0" r="0" t="22499"/>
          <a:stretch/>
        </p:blipFill>
        <p:spPr>
          <a:xfrm>
            <a:off x="7812660" y="383700"/>
            <a:ext cx="1215800" cy="322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6"/>
          <p:cNvCxnSpPr/>
          <p:nvPr/>
        </p:nvCxnSpPr>
        <p:spPr>
          <a:xfrm>
            <a:off x="337275" y="737800"/>
            <a:ext cx="852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/ Closing">
  <p:cSld name="Thank You">
    <p:bg>
      <p:bgPr>
        <a:solidFill>
          <a:srgbClr val="201747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311701" y="2858220"/>
            <a:ext cx="852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A9CE"/>
              </a:buClr>
              <a:buSzPts val="5627"/>
              <a:buFont typeface="Poppins ExtraBold"/>
              <a:buNone/>
              <a:defRPr i="0" sz="5627" u="none" cap="none" strike="noStrike">
                <a:solidFill>
                  <a:srgbClr val="00A9CE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6" name="Google Shape;186;p27"/>
          <p:cNvSpPr/>
          <p:nvPr/>
        </p:nvSpPr>
        <p:spPr>
          <a:xfrm>
            <a:off x="334533" y="1529325"/>
            <a:ext cx="818700" cy="121800"/>
          </a:xfrm>
          <a:prstGeom prst="rect">
            <a:avLst/>
          </a:prstGeom>
          <a:solidFill>
            <a:srgbClr val="DD79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A9CE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laimer">
  <p:cSld name="Title and Content">
    <p:bg>
      <p:bgPr>
        <a:solidFill>
          <a:srgbClr val="AB989D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298026" y="304791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3565A"/>
              </a:buClr>
              <a:buSzPts val="2600"/>
              <a:buFont typeface="Poppins Black"/>
              <a:buNone/>
              <a:defRPr i="0" u="none" cap="none" strike="noStrike">
                <a:solidFill>
                  <a:srgbClr val="53565A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3565A"/>
              </a:buClr>
              <a:buSzPts val="2600"/>
              <a:buFont typeface="Poppins Black"/>
              <a:buNone/>
              <a:defRPr sz="2600">
                <a:solidFill>
                  <a:srgbClr val="53565A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3565A"/>
              </a:buClr>
              <a:buSzPts val="2600"/>
              <a:buFont typeface="Poppins Black"/>
              <a:buNone/>
              <a:defRPr sz="2600">
                <a:solidFill>
                  <a:srgbClr val="53565A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3565A"/>
              </a:buClr>
              <a:buSzPts val="2600"/>
              <a:buFont typeface="Poppins Black"/>
              <a:buNone/>
              <a:defRPr sz="2600">
                <a:solidFill>
                  <a:srgbClr val="53565A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3565A"/>
              </a:buClr>
              <a:buSzPts val="2600"/>
              <a:buFont typeface="Poppins Black"/>
              <a:buNone/>
              <a:defRPr sz="2600">
                <a:solidFill>
                  <a:srgbClr val="53565A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3565A"/>
              </a:buClr>
              <a:buSzPts val="2600"/>
              <a:buFont typeface="Poppins Black"/>
              <a:buNone/>
              <a:defRPr sz="2600">
                <a:solidFill>
                  <a:srgbClr val="53565A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3565A"/>
              </a:buClr>
              <a:buSzPts val="2600"/>
              <a:buFont typeface="Poppins Black"/>
              <a:buNone/>
              <a:defRPr sz="2600">
                <a:solidFill>
                  <a:srgbClr val="53565A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3565A"/>
              </a:buClr>
              <a:buSzPts val="2600"/>
              <a:buFont typeface="Poppins Black"/>
              <a:buNone/>
              <a:defRPr sz="2600">
                <a:solidFill>
                  <a:srgbClr val="53565A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3565A"/>
              </a:buClr>
              <a:buSzPts val="2600"/>
              <a:buFont typeface="Poppins Black"/>
              <a:buNone/>
              <a:defRPr sz="2600">
                <a:solidFill>
                  <a:srgbClr val="53565A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89" name="Google Shape;189;p28"/>
          <p:cNvSpPr txBox="1"/>
          <p:nvPr>
            <p:ph idx="1" type="subTitle"/>
          </p:nvPr>
        </p:nvSpPr>
        <p:spPr>
          <a:xfrm>
            <a:off x="335675" y="876325"/>
            <a:ext cx="4002600" cy="1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E5E1E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700">
                <a:solidFill>
                  <a:srgbClr val="E5E1E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700">
                <a:solidFill>
                  <a:srgbClr val="E5E1E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700">
                <a:solidFill>
                  <a:srgbClr val="E5E1E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700">
                <a:solidFill>
                  <a:srgbClr val="E5E1E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700">
                <a:solidFill>
                  <a:srgbClr val="E5E1E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700">
                <a:solidFill>
                  <a:srgbClr val="E5E1E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700">
                <a:solidFill>
                  <a:srgbClr val="E5E1E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700">
                <a:solidFill>
                  <a:srgbClr val="E5E1E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90" name="Google Shape;190;p28"/>
          <p:cNvSpPr txBox="1"/>
          <p:nvPr>
            <p:ph idx="2" type="subTitle"/>
          </p:nvPr>
        </p:nvSpPr>
        <p:spPr>
          <a:xfrm>
            <a:off x="4810239" y="876325"/>
            <a:ext cx="4002600" cy="1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E5E1E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700">
                <a:solidFill>
                  <a:srgbClr val="E5E1E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700">
                <a:solidFill>
                  <a:srgbClr val="E5E1E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700">
                <a:solidFill>
                  <a:srgbClr val="E5E1E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700">
                <a:solidFill>
                  <a:srgbClr val="E5E1E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700">
                <a:solidFill>
                  <a:srgbClr val="E5E1E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700">
                <a:solidFill>
                  <a:srgbClr val="E5E1E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700">
                <a:solidFill>
                  <a:srgbClr val="E5E1E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700">
                <a:solidFill>
                  <a:srgbClr val="E5E1E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/>
          <p:nvPr/>
        </p:nvSpPr>
        <p:spPr>
          <a:xfrm>
            <a:off x="7172608" y="1492476"/>
            <a:ext cx="1785900" cy="657300"/>
          </a:xfrm>
          <a:prstGeom prst="homePlate">
            <a:avLst>
              <a:gd fmla="val 50000" name="adj"/>
            </a:avLst>
          </a:prstGeom>
          <a:solidFill>
            <a:srgbClr val="0B01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4895683" y="1492476"/>
            <a:ext cx="1785900" cy="657300"/>
          </a:xfrm>
          <a:prstGeom prst="homePlate">
            <a:avLst>
              <a:gd fmla="val 50000" name="adj"/>
            </a:avLst>
          </a:prstGeom>
          <a:solidFill>
            <a:srgbClr val="0B01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2597317" y="1492476"/>
            <a:ext cx="1785900" cy="657300"/>
          </a:xfrm>
          <a:prstGeom prst="homePlate">
            <a:avLst>
              <a:gd fmla="val 50000" name="adj"/>
            </a:avLst>
          </a:prstGeom>
          <a:solidFill>
            <a:srgbClr val="0B01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298950" y="1492476"/>
            <a:ext cx="1785900" cy="657300"/>
          </a:xfrm>
          <a:prstGeom prst="homePlate">
            <a:avLst>
              <a:gd fmla="val 50000" name="adj"/>
            </a:avLst>
          </a:prstGeom>
          <a:solidFill>
            <a:srgbClr val="0B01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29"/>
          <p:cNvSpPr txBox="1"/>
          <p:nvPr>
            <p:ph idx="1" type="subTitle"/>
          </p:nvPr>
        </p:nvSpPr>
        <p:spPr>
          <a:xfrm>
            <a:off x="351178" y="1544625"/>
            <a:ext cx="1834800" cy="5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75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75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75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75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75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75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75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75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7" name="Google Shape;197;p29"/>
          <p:cNvSpPr txBox="1"/>
          <p:nvPr>
            <p:ph idx="2" type="subTitle"/>
          </p:nvPr>
        </p:nvSpPr>
        <p:spPr>
          <a:xfrm>
            <a:off x="2651588" y="1544625"/>
            <a:ext cx="1834800" cy="5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8" name="Google Shape;198;p29"/>
          <p:cNvSpPr txBox="1"/>
          <p:nvPr>
            <p:ph idx="3" type="subTitle"/>
          </p:nvPr>
        </p:nvSpPr>
        <p:spPr>
          <a:xfrm>
            <a:off x="4947120" y="1544625"/>
            <a:ext cx="1834800" cy="5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9" name="Google Shape;199;p29"/>
          <p:cNvSpPr txBox="1"/>
          <p:nvPr>
            <p:ph idx="4" type="subTitle"/>
          </p:nvPr>
        </p:nvSpPr>
        <p:spPr>
          <a:xfrm>
            <a:off x="7223830" y="1544625"/>
            <a:ext cx="1834800" cy="5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0" name="Google Shape;200;p29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 Black"/>
              <a:buNone/>
              <a:defRPr i="0" u="none" cap="none" strike="noStrike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2">
            <a:alphaModFix/>
          </a:blip>
          <a:srcRect b="22504" l="0" r="0" t="22499"/>
          <a:stretch/>
        </p:blipFill>
        <p:spPr>
          <a:xfrm>
            <a:off x="7812660" y="383700"/>
            <a:ext cx="1215800" cy="322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29"/>
          <p:cNvCxnSpPr/>
          <p:nvPr/>
        </p:nvCxnSpPr>
        <p:spPr>
          <a:xfrm>
            <a:off x="337275" y="737800"/>
            <a:ext cx="852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dea">
  <p:cSld name="Blank_2">
    <p:bg>
      <p:bgPr>
        <a:solidFill>
          <a:srgbClr val="201747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914400" y="914400"/>
            <a:ext cx="7216800" cy="310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– Angle Hero Blue" showMasterSp="0">
  <p:cSld name="Title_1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1152" l="0" r="0" t="1143"/>
          <a:stretch/>
        </p:blipFill>
        <p:spPr>
          <a:xfrm>
            <a:off x="-38025" y="-38025"/>
            <a:ext cx="9501819" cy="534477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type="title"/>
          </p:nvPr>
        </p:nvSpPr>
        <p:spPr>
          <a:xfrm>
            <a:off x="308675" y="1541675"/>
            <a:ext cx="4608000" cy="1339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331150" y="2941650"/>
            <a:ext cx="4237200" cy="8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2" type="subTitle"/>
          </p:nvPr>
        </p:nvSpPr>
        <p:spPr>
          <a:xfrm>
            <a:off x="331150" y="4492175"/>
            <a:ext cx="3913500" cy="5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0" name="Google Shape;3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90" y="190325"/>
            <a:ext cx="1613176" cy="7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dea 1">
  <p:cSld name="Blank_2_2">
    <p:bg>
      <p:bgPr>
        <a:solidFill>
          <a:srgbClr val="F2F2F2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914400" y="1143000"/>
            <a:ext cx="7216800" cy="310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gish Idea">
  <p:cSld name="Blank_2_1">
    <p:bg>
      <p:bgPr>
        <a:solidFill>
          <a:srgbClr val="201747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914400" y="1143000"/>
            <a:ext cx="7315200" cy="310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gish Idea 1">
  <p:cSld name="Blank_2_1_1">
    <p:bg>
      <p:bgPr>
        <a:solidFill>
          <a:srgbClr val="F2F2F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914400" y="1143000"/>
            <a:ext cx="7315200" cy="310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nster Text">
  <p:cSld name="Blank_1">
    <p:bg>
      <p:bgPr>
        <a:solidFill>
          <a:srgbClr val="201747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/>
          <p:nvPr/>
        </p:nvSpPr>
        <p:spPr>
          <a:xfrm flipH="1" rot="10800000">
            <a:off x="965818" y="914400"/>
            <a:ext cx="889800" cy="134400"/>
          </a:xfrm>
          <a:prstGeom prst="rect">
            <a:avLst/>
          </a:prstGeom>
          <a:solidFill>
            <a:srgbClr val="DD79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 txBox="1"/>
          <p:nvPr>
            <p:ph type="title"/>
          </p:nvPr>
        </p:nvSpPr>
        <p:spPr>
          <a:xfrm>
            <a:off x="914400" y="1371600"/>
            <a:ext cx="7150200" cy="253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nster Text 1">
  <p:cSld name="Blank_1_1">
    <p:bg>
      <p:bgPr>
        <a:solidFill>
          <a:srgbClr val="F2F2F2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/>
          <p:nvPr/>
        </p:nvSpPr>
        <p:spPr>
          <a:xfrm flipH="1" rot="10800000">
            <a:off x="965818" y="914400"/>
            <a:ext cx="889800" cy="134400"/>
          </a:xfrm>
          <a:prstGeom prst="rect">
            <a:avLst/>
          </a:prstGeom>
          <a:solidFill>
            <a:srgbClr val="DD79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5"/>
          <p:cNvSpPr txBox="1"/>
          <p:nvPr>
            <p:ph type="title"/>
          </p:nvPr>
        </p:nvSpPr>
        <p:spPr>
          <a:xfrm>
            <a:off x="914400" y="1371600"/>
            <a:ext cx="7150200" cy="253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/>
          <p:nvPr/>
        </p:nvSpPr>
        <p:spPr>
          <a:xfrm>
            <a:off x="2253233" y="1085575"/>
            <a:ext cx="701100" cy="701100"/>
          </a:xfrm>
          <a:prstGeom prst="flowChartConnector">
            <a:avLst/>
          </a:prstGeom>
          <a:solidFill>
            <a:srgbClr val="201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p37"/>
          <p:cNvSpPr/>
          <p:nvPr/>
        </p:nvSpPr>
        <p:spPr>
          <a:xfrm>
            <a:off x="3408381" y="1085575"/>
            <a:ext cx="701100" cy="701100"/>
          </a:xfrm>
          <a:prstGeom prst="flowChartConnector">
            <a:avLst/>
          </a:prstGeom>
          <a:solidFill>
            <a:srgbClr val="00A9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1" name="Google Shape;221;p37"/>
          <p:cNvSpPr/>
          <p:nvPr/>
        </p:nvSpPr>
        <p:spPr>
          <a:xfrm>
            <a:off x="4563528" y="1085575"/>
            <a:ext cx="701100" cy="701100"/>
          </a:xfrm>
          <a:prstGeom prst="flowChartConnector">
            <a:avLst/>
          </a:prstGeom>
          <a:solidFill>
            <a:srgbClr val="E5E1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p37"/>
          <p:cNvSpPr/>
          <p:nvPr/>
        </p:nvSpPr>
        <p:spPr>
          <a:xfrm>
            <a:off x="2253233" y="2276606"/>
            <a:ext cx="701100" cy="701100"/>
          </a:xfrm>
          <a:prstGeom prst="flowChartConnector">
            <a:avLst/>
          </a:prstGeom>
          <a:solidFill>
            <a:srgbClr val="DD79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p37"/>
          <p:cNvSpPr/>
          <p:nvPr/>
        </p:nvSpPr>
        <p:spPr>
          <a:xfrm>
            <a:off x="3408377" y="2276606"/>
            <a:ext cx="701100" cy="701100"/>
          </a:xfrm>
          <a:prstGeom prst="flowChartConnector">
            <a:avLst/>
          </a:prstGeom>
          <a:solidFill>
            <a:srgbClr val="E03E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" name="Google Shape;224;p37"/>
          <p:cNvSpPr/>
          <p:nvPr/>
        </p:nvSpPr>
        <p:spPr>
          <a:xfrm>
            <a:off x="6873808" y="2276606"/>
            <a:ext cx="701100" cy="701100"/>
          </a:xfrm>
          <a:prstGeom prst="flowChartConnector">
            <a:avLst/>
          </a:prstGeom>
          <a:solidFill>
            <a:srgbClr val="D8D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p37"/>
          <p:cNvSpPr/>
          <p:nvPr/>
        </p:nvSpPr>
        <p:spPr>
          <a:xfrm>
            <a:off x="5718665" y="2276606"/>
            <a:ext cx="701100" cy="701100"/>
          </a:xfrm>
          <a:prstGeom prst="flowChartConnector">
            <a:avLst/>
          </a:prstGeom>
          <a:solidFill>
            <a:srgbClr val="FED8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37"/>
          <p:cNvSpPr/>
          <p:nvPr/>
        </p:nvSpPr>
        <p:spPr>
          <a:xfrm>
            <a:off x="4563521" y="2276606"/>
            <a:ext cx="701100" cy="701100"/>
          </a:xfrm>
          <a:prstGeom prst="flowChartConnector">
            <a:avLst/>
          </a:prstGeom>
          <a:solidFill>
            <a:srgbClr val="A602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37"/>
          <p:cNvSpPr/>
          <p:nvPr/>
        </p:nvSpPr>
        <p:spPr>
          <a:xfrm>
            <a:off x="2253233" y="3478862"/>
            <a:ext cx="701100" cy="701100"/>
          </a:xfrm>
          <a:prstGeom prst="flowChartConnector">
            <a:avLst/>
          </a:prstGeom>
          <a:solidFill>
            <a:srgbClr val="3300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p37"/>
          <p:cNvSpPr/>
          <p:nvPr/>
        </p:nvSpPr>
        <p:spPr>
          <a:xfrm>
            <a:off x="3408381" y="3478862"/>
            <a:ext cx="701100" cy="701100"/>
          </a:xfrm>
          <a:prstGeom prst="flowChartConnector">
            <a:avLst/>
          </a:prstGeom>
          <a:solidFill>
            <a:srgbClr val="5356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4563528" y="3478862"/>
            <a:ext cx="701100" cy="701100"/>
          </a:xfrm>
          <a:prstGeom prst="flowChartConnector">
            <a:avLst/>
          </a:prstGeom>
          <a:solidFill>
            <a:srgbClr val="AB98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p37"/>
          <p:cNvSpPr txBox="1"/>
          <p:nvPr/>
        </p:nvSpPr>
        <p:spPr>
          <a:xfrm>
            <a:off x="1018500" y="1289428"/>
            <a:ext cx="1118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B0146"/>
                </a:solidFill>
                <a:latin typeface="Poppins"/>
                <a:ea typeface="Poppins"/>
                <a:cs typeface="Poppins"/>
                <a:sym typeface="Poppins"/>
              </a:rPr>
              <a:t>PRIMARY</a:t>
            </a:r>
            <a:endParaRPr sz="1100">
              <a:solidFill>
                <a:srgbClr val="0B01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p37"/>
          <p:cNvSpPr txBox="1"/>
          <p:nvPr/>
        </p:nvSpPr>
        <p:spPr>
          <a:xfrm>
            <a:off x="2119075" y="4103750"/>
            <a:ext cx="932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oppins"/>
                <a:ea typeface="Poppins"/>
                <a:cs typeface="Poppins"/>
                <a:sym typeface="Poppins"/>
              </a:rPr>
              <a:t>EGGPLANT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oppins"/>
                <a:ea typeface="Poppins"/>
                <a:cs typeface="Poppins"/>
                <a:sym typeface="Poppins"/>
              </a:rPr>
              <a:t>HEX: 330072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1018500" y="2502803"/>
            <a:ext cx="1118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B0146"/>
                </a:solidFill>
                <a:latin typeface="Poppins"/>
                <a:ea typeface="Poppins"/>
                <a:cs typeface="Poppins"/>
                <a:sym typeface="Poppins"/>
              </a:rPr>
              <a:t>SECONDARY</a:t>
            </a:r>
            <a:endParaRPr sz="1100">
              <a:solidFill>
                <a:srgbClr val="0B01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1018500" y="3671478"/>
            <a:ext cx="1118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B0146"/>
                </a:solidFill>
                <a:latin typeface="Poppins"/>
                <a:ea typeface="Poppins"/>
                <a:cs typeface="Poppins"/>
                <a:sym typeface="Poppins"/>
              </a:rPr>
              <a:t>TERTIARY</a:t>
            </a:r>
            <a:endParaRPr sz="1100">
              <a:solidFill>
                <a:srgbClr val="0B01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3165700" y="4103750"/>
            <a:ext cx="1185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oppins"/>
                <a:ea typeface="Poppins"/>
                <a:cs typeface="Poppins"/>
                <a:sym typeface="Poppins"/>
              </a:rPr>
              <a:t>GUNMETAL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oppins"/>
                <a:ea typeface="Poppins"/>
                <a:cs typeface="Poppins"/>
                <a:sym typeface="Poppins"/>
              </a:rPr>
              <a:t>HEX: 53565A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4368925" y="4103750"/>
            <a:ext cx="1118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oppins"/>
                <a:ea typeface="Poppins"/>
                <a:cs typeface="Poppins"/>
                <a:sym typeface="Poppins"/>
              </a:rPr>
              <a:t>TAUPE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oppins"/>
                <a:ea typeface="Poppins"/>
                <a:cs typeface="Poppins"/>
                <a:sym typeface="Poppins"/>
              </a:rPr>
              <a:t>HEX: AB989D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2080825" y="1710475"/>
            <a:ext cx="1008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oppins"/>
                <a:ea typeface="Poppins"/>
                <a:cs typeface="Poppins"/>
                <a:sym typeface="Poppins"/>
              </a:rPr>
              <a:t>INK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oppins"/>
                <a:ea typeface="Poppins"/>
                <a:cs typeface="Poppins"/>
                <a:sym typeface="Poppins"/>
              </a:rPr>
              <a:t>HEX: 201747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4505125" y="2901500"/>
            <a:ext cx="845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oppins"/>
                <a:ea typeface="Poppins"/>
                <a:cs typeface="Poppins"/>
                <a:sym typeface="Poppins"/>
              </a:rPr>
              <a:t>BERRY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oppins"/>
                <a:ea typeface="Poppins"/>
                <a:cs typeface="Poppins"/>
                <a:sym typeface="Poppins"/>
              </a:rPr>
              <a:t>HEX: A60261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3328000" y="1710475"/>
            <a:ext cx="860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oppins"/>
                <a:ea typeface="Poppins"/>
                <a:cs typeface="Poppins"/>
                <a:sym typeface="Poppins"/>
              </a:rPr>
              <a:t>TURQUOISE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oppins"/>
                <a:ea typeface="Poppins"/>
                <a:cs typeface="Poppins"/>
                <a:sym typeface="Poppins"/>
              </a:rPr>
              <a:t>HEX: 00A9CE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37"/>
          <p:cNvSpPr txBox="1"/>
          <p:nvPr/>
        </p:nvSpPr>
        <p:spPr>
          <a:xfrm>
            <a:off x="5646363" y="2901500"/>
            <a:ext cx="845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oppins"/>
                <a:ea typeface="Poppins"/>
                <a:cs typeface="Poppins"/>
                <a:sym typeface="Poppins"/>
              </a:rPr>
              <a:t>BUTTERCUP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oppins"/>
                <a:ea typeface="Poppins"/>
                <a:cs typeface="Poppins"/>
                <a:sym typeface="Poppins"/>
              </a:rPr>
              <a:t>HEX: FED880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6677300" y="2901497"/>
            <a:ext cx="1094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oppins"/>
                <a:ea typeface="Poppins"/>
                <a:cs typeface="Poppins"/>
                <a:sym typeface="Poppins"/>
              </a:rPr>
              <a:t>DOLPHIN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oppins"/>
                <a:ea typeface="Poppins"/>
                <a:cs typeface="Poppins"/>
                <a:sym typeface="Poppins"/>
              </a:rPr>
              <a:t>HEX: D8D7DF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p37"/>
          <p:cNvSpPr txBox="1"/>
          <p:nvPr/>
        </p:nvSpPr>
        <p:spPr>
          <a:xfrm>
            <a:off x="3335350" y="2901500"/>
            <a:ext cx="84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oppins"/>
                <a:ea typeface="Poppins"/>
                <a:cs typeface="Poppins"/>
                <a:sym typeface="Poppins"/>
              </a:rPr>
              <a:t>POPPY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oppins"/>
                <a:ea typeface="Poppins"/>
                <a:cs typeface="Poppins"/>
                <a:sym typeface="Poppins"/>
              </a:rPr>
              <a:t>HEX: E03E52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2119075" y="2901500"/>
            <a:ext cx="932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oppins"/>
                <a:ea typeface="Poppins"/>
                <a:cs typeface="Poppins"/>
                <a:sym typeface="Poppins"/>
              </a:rPr>
              <a:t>CANTALOUPE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oppins"/>
                <a:ea typeface="Poppins"/>
                <a:cs typeface="Poppins"/>
                <a:sym typeface="Poppins"/>
              </a:rPr>
              <a:t>HEX: DD7975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3" name="Google Shape;243;p37"/>
          <p:cNvSpPr txBox="1"/>
          <p:nvPr/>
        </p:nvSpPr>
        <p:spPr>
          <a:xfrm>
            <a:off x="4461925" y="1710475"/>
            <a:ext cx="932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oppins"/>
                <a:ea typeface="Poppins"/>
                <a:cs typeface="Poppins"/>
                <a:sym typeface="Poppins"/>
              </a:rPr>
              <a:t>KARL THE GRAY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Poppins"/>
                <a:ea typeface="Poppins"/>
                <a:cs typeface="Poppins"/>
                <a:sym typeface="Poppins"/>
              </a:rPr>
              <a:t>HEX: E5E1E6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4" name="Google Shape;244;p37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 Black"/>
              <a:buNone/>
              <a:defRPr i="0" u="none" cap="none" strike="noStrike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 Black"/>
              <a:buNone/>
              <a:defRPr sz="18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pic>
        <p:nvPicPr>
          <p:cNvPr id="245" name="Google Shape;245;p37"/>
          <p:cNvPicPr preferRelativeResize="0"/>
          <p:nvPr/>
        </p:nvPicPr>
        <p:blipFill rotWithShape="1">
          <a:blip r:embed="rId2">
            <a:alphaModFix/>
          </a:blip>
          <a:srcRect b="22504" l="0" r="0" t="22499"/>
          <a:stretch/>
        </p:blipFill>
        <p:spPr>
          <a:xfrm>
            <a:off x="7812660" y="383700"/>
            <a:ext cx="1215800" cy="322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37"/>
          <p:cNvCxnSpPr/>
          <p:nvPr/>
        </p:nvCxnSpPr>
        <p:spPr>
          <a:xfrm>
            <a:off x="337275" y="737800"/>
            <a:ext cx="852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– Top Dark Purple" showMasterSp="0">
  <p:cSld name="Title_1_1_1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b="1152" l="0" r="0" t="1152"/>
          <a:stretch/>
        </p:blipFill>
        <p:spPr>
          <a:xfrm>
            <a:off x="-38025" y="-38025"/>
            <a:ext cx="9501820" cy="53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>
            <p:ph type="title"/>
          </p:nvPr>
        </p:nvSpPr>
        <p:spPr>
          <a:xfrm>
            <a:off x="308675" y="1541675"/>
            <a:ext cx="4608000" cy="1339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331150" y="2941650"/>
            <a:ext cx="4237200" cy="8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>
                <a:solidFill>
                  <a:srgbClr val="DD7975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331150" y="4492175"/>
            <a:ext cx="3913500" cy="5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6" name="Google Shape;3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90" y="190325"/>
            <a:ext cx="1613176" cy="7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ayout – Ink" showMasterSp="0">
  <p:cSld name="Callout 2">
    <p:bg>
      <p:bgPr>
        <a:solidFill>
          <a:srgbClr val="F2F2F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465875" y="2314225"/>
            <a:ext cx="4354500" cy="38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" type="subTitle"/>
          </p:nvPr>
        </p:nvSpPr>
        <p:spPr>
          <a:xfrm>
            <a:off x="4465875" y="2791400"/>
            <a:ext cx="4354500" cy="199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75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0" name="Google Shape;40;p6"/>
          <p:cNvSpPr/>
          <p:nvPr/>
        </p:nvSpPr>
        <p:spPr>
          <a:xfrm>
            <a:off x="4465875" y="1441550"/>
            <a:ext cx="818700" cy="121800"/>
          </a:xfrm>
          <a:prstGeom prst="rect">
            <a:avLst/>
          </a:prstGeom>
          <a:solidFill>
            <a:srgbClr val="DD79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A9CE"/>
              </a:solidFill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0" y="0"/>
            <a:ext cx="4247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0072"/>
              </a:solidFill>
            </a:endParaRPr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7336" y="412225"/>
            <a:ext cx="2337600" cy="43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/>
        </p:nvSpPr>
        <p:spPr>
          <a:xfrm>
            <a:off x="4819290" y="4961572"/>
            <a:ext cx="37551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2"/>
                </a:solidFill>
              </a:rPr>
              <a:t>PRIVATE AND CONFIDENTIAL INFORMATION | FOR INTERNAL USE ONLY | DO NOT DISTRIBUTE</a:t>
            </a:r>
            <a:endParaRPr sz="600">
              <a:solidFill>
                <a:schemeClr val="lt2"/>
              </a:solidFill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298025" y="4961582"/>
            <a:ext cx="21270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</a:rPr>
              <a:t>©2020 Social Finance Inc.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45" name="Google Shape;45;p6"/>
          <p:cNvSpPr txBox="1"/>
          <p:nvPr/>
        </p:nvSpPr>
        <p:spPr>
          <a:xfrm>
            <a:off x="8795425" y="5017300"/>
            <a:ext cx="94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ayout – Ink 1" showMasterSp="0">
  <p:cSld name="Callout 2_3">
    <p:bg>
      <p:bgPr>
        <a:solidFill>
          <a:srgbClr val="F2F2F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465875" y="2314225"/>
            <a:ext cx="4354500" cy="38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4465875" y="2791400"/>
            <a:ext cx="4354500" cy="199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9" name="Google Shape;49;p7"/>
          <p:cNvSpPr/>
          <p:nvPr/>
        </p:nvSpPr>
        <p:spPr>
          <a:xfrm>
            <a:off x="4465875" y="1441550"/>
            <a:ext cx="818700" cy="121800"/>
          </a:xfrm>
          <a:prstGeom prst="rect">
            <a:avLst/>
          </a:prstGeom>
          <a:solidFill>
            <a:srgbClr val="DD79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A9CE"/>
              </a:solidFill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0" y="0"/>
            <a:ext cx="4247700" cy="5143500"/>
          </a:xfrm>
          <a:prstGeom prst="rect">
            <a:avLst/>
          </a:prstGeom>
          <a:solidFill>
            <a:srgbClr val="00A9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2326" y="374750"/>
            <a:ext cx="2337600" cy="43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/>
        </p:nvSpPr>
        <p:spPr>
          <a:xfrm>
            <a:off x="4819290" y="4961572"/>
            <a:ext cx="37551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2"/>
                </a:solidFill>
              </a:rPr>
              <a:t>PRIVATE AND CONFIDENTIAL INFORMATION | FOR INTERNAL USE ONLY | DO NOT DISTRIBUTE</a:t>
            </a:r>
            <a:endParaRPr sz="600">
              <a:solidFill>
                <a:schemeClr val="lt2"/>
              </a:solidFill>
            </a:endParaRPr>
          </a:p>
        </p:txBody>
      </p:sp>
      <p:sp>
        <p:nvSpPr>
          <p:cNvPr id="53" name="Google Shape;53;p7"/>
          <p:cNvSpPr txBox="1"/>
          <p:nvPr/>
        </p:nvSpPr>
        <p:spPr>
          <a:xfrm>
            <a:off x="298025" y="4961582"/>
            <a:ext cx="21270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</a:rPr>
              <a:t>©2020 Social Finance Inc.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54" name="Google Shape;54;p7"/>
          <p:cNvSpPr txBox="1"/>
          <p:nvPr/>
        </p:nvSpPr>
        <p:spPr>
          <a:xfrm>
            <a:off x="8795425" y="5017300"/>
            <a:ext cx="94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ayout – Turquoise" showMasterSp="0">
  <p:cSld name="Callout 2_2">
    <p:bg>
      <p:bgPr>
        <a:solidFill>
          <a:schemeClr val="lt2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8"/>
          <p:cNvPicPr preferRelativeResize="0"/>
          <p:nvPr/>
        </p:nvPicPr>
        <p:blipFill rotWithShape="1">
          <a:blip r:embed="rId2">
            <a:alphaModFix/>
          </a:blip>
          <a:srcRect b="0" l="0" r="23224" t="5767"/>
          <a:stretch/>
        </p:blipFill>
        <p:spPr>
          <a:xfrm>
            <a:off x="-147900" y="-79100"/>
            <a:ext cx="9425248" cy="530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>
            <p:ph type="title"/>
          </p:nvPr>
        </p:nvSpPr>
        <p:spPr>
          <a:xfrm>
            <a:off x="418515" y="2314225"/>
            <a:ext cx="43545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>
            <a:off x="426040" y="2048675"/>
            <a:ext cx="818700" cy="121800"/>
          </a:xfrm>
          <a:prstGeom prst="rect">
            <a:avLst/>
          </a:prstGeom>
          <a:solidFill>
            <a:srgbClr val="FED8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A9CE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ayout – Yellow" showMasterSp="0">
  <p:cSld name="Callout 2_2_1">
    <p:bg>
      <p:bgPr>
        <a:solidFill>
          <a:srgbClr val="FED88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 rotWithShape="1">
          <a:blip r:embed="rId2">
            <a:alphaModFix/>
          </a:blip>
          <a:srcRect b="0" l="5721" r="5712" t="0"/>
          <a:stretch/>
        </p:blipFill>
        <p:spPr>
          <a:xfrm>
            <a:off x="-152400" y="-85725"/>
            <a:ext cx="9448797" cy="53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/>
          <p:nvPr>
            <p:ph type="title"/>
          </p:nvPr>
        </p:nvSpPr>
        <p:spPr>
          <a:xfrm>
            <a:off x="411050" y="2314225"/>
            <a:ext cx="4475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01747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2" name="Google Shape;62;p9"/>
          <p:cNvSpPr/>
          <p:nvPr/>
        </p:nvSpPr>
        <p:spPr>
          <a:xfrm>
            <a:off x="426040" y="2048675"/>
            <a:ext cx="818700" cy="121800"/>
          </a:xfrm>
          <a:prstGeom prst="rect">
            <a:avLst/>
          </a:prstGeom>
          <a:solidFill>
            <a:srgbClr val="E03E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A9CE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Name" showMasterSp="0">
  <p:cSld name="Callout 2_2_1_1">
    <p:bg>
      <p:bgPr>
        <a:solidFill>
          <a:schemeClr val="lt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4465875" y="1926225"/>
            <a:ext cx="4354500" cy="77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" type="subTitle"/>
          </p:nvPr>
        </p:nvSpPr>
        <p:spPr>
          <a:xfrm>
            <a:off x="4465875" y="2791400"/>
            <a:ext cx="4354500" cy="202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6" name="Google Shape;66;p10"/>
          <p:cNvSpPr/>
          <p:nvPr/>
        </p:nvSpPr>
        <p:spPr>
          <a:xfrm>
            <a:off x="4465875" y="1441550"/>
            <a:ext cx="818700" cy="121800"/>
          </a:xfrm>
          <a:prstGeom prst="rect">
            <a:avLst/>
          </a:prstGeom>
          <a:solidFill>
            <a:srgbClr val="DD79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A9CE"/>
              </a:solidFill>
            </a:endParaRPr>
          </a:p>
        </p:txBody>
      </p:sp>
      <p:sp>
        <p:nvSpPr>
          <p:cNvPr id="67" name="Google Shape;67;p10"/>
          <p:cNvSpPr/>
          <p:nvPr/>
        </p:nvSpPr>
        <p:spPr>
          <a:xfrm>
            <a:off x="5" y="0"/>
            <a:ext cx="41748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 txBox="1"/>
          <p:nvPr/>
        </p:nvSpPr>
        <p:spPr>
          <a:xfrm>
            <a:off x="4819290" y="4961572"/>
            <a:ext cx="37551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</a:rPr>
              <a:t>PRIVATE AND CONFIDENTIAL INFORMATION | FOR INTERNAL USE ONLY | DO NOT DISTRIBUTE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69" name="Google Shape;69;p10"/>
          <p:cNvSpPr txBox="1"/>
          <p:nvPr/>
        </p:nvSpPr>
        <p:spPr>
          <a:xfrm>
            <a:off x="298025" y="4961582"/>
            <a:ext cx="21270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2"/>
                </a:solidFill>
              </a:rPr>
              <a:t>©2020 Social Finance Inc.</a:t>
            </a:r>
            <a:endParaRPr sz="600">
              <a:solidFill>
                <a:schemeClr val="lt2"/>
              </a:solidFill>
            </a:endParaRPr>
          </a:p>
        </p:txBody>
      </p:sp>
      <p:sp>
        <p:nvSpPr>
          <p:cNvPr id="70" name="Google Shape;70;p10"/>
          <p:cNvSpPr txBox="1"/>
          <p:nvPr/>
        </p:nvSpPr>
        <p:spPr>
          <a:xfrm>
            <a:off x="8795425" y="5017300"/>
            <a:ext cx="94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/>
          <p:nvPr/>
        </p:nvSpPr>
        <p:spPr>
          <a:xfrm>
            <a:off x="0" y="4970525"/>
            <a:ext cx="9144000" cy="178200"/>
          </a:xfrm>
          <a:prstGeom prst="rect">
            <a:avLst/>
          </a:prstGeom>
          <a:solidFill>
            <a:srgbClr val="201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A9CE"/>
              </a:buClr>
              <a:buSzPts val="2600"/>
              <a:buFont typeface="Poppins Black"/>
              <a:buNone/>
              <a:defRPr i="0" sz="2600" u="none" cap="none" strike="noStrike">
                <a:solidFill>
                  <a:srgbClr val="00A9CE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Poppins"/>
              <a:buNone/>
              <a:defRPr sz="1800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Poppins"/>
              <a:buNone/>
              <a:defRPr sz="1800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Poppins"/>
              <a:buNone/>
              <a:defRPr sz="1800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Poppins"/>
              <a:buNone/>
              <a:defRPr sz="1800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Poppins"/>
              <a:buNone/>
              <a:defRPr sz="1800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Poppins"/>
              <a:buNone/>
              <a:defRPr sz="1800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Poppins"/>
              <a:buNone/>
              <a:defRPr sz="1800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1747"/>
              </a:buClr>
              <a:buSzPts val="1400"/>
              <a:buFont typeface="Poppins"/>
              <a:buNone/>
              <a:defRPr sz="1800">
                <a:solidFill>
                  <a:srgbClr val="201747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222750" y="816093"/>
            <a:ext cx="8554800" cy="2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A9CE"/>
              </a:buClr>
              <a:buSzPts val="1800"/>
              <a:buFont typeface="Poppins Medium"/>
              <a:buChar char="•"/>
              <a:defRPr i="0" sz="18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600"/>
              <a:buFont typeface="Poppins Medium"/>
              <a:buChar char="–"/>
              <a:defRPr i="0" sz="16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400"/>
              <a:buFont typeface="Poppins Medium"/>
              <a:buChar char="–"/>
              <a:defRPr i="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200"/>
              <a:buFont typeface="Poppins Medium"/>
              <a:buChar char="–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200"/>
              <a:buFont typeface="Poppins Medium"/>
              <a:buChar char="–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-30480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-304800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-304800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-30480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00A9CE"/>
              </a:buClr>
              <a:buSzPts val="1200"/>
              <a:buFont typeface="Poppins Medium"/>
              <a:buChar char="•"/>
              <a:defRPr i="0" sz="1200" u="none" cap="none" strike="noStrike">
                <a:solidFill>
                  <a:srgbClr val="201747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" name="Google Shape;11;p1"/>
          <p:cNvSpPr txBox="1"/>
          <p:nvPr/>
        </p:nvSpPr>
        <p:spPr>
          <a:xfrm>
            <a:off x="8795425" y="5017300"/>
            <a:ext cx="94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257810" y="5027167"/>
            <a:ext cx="8321400" cy="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25"/>
              <a:buFont typeface="Arial"/>
              <a:buNone/>
            </a:pPr>
            <a:r>
              <a:rPr lang="en-US" sz="600">
                <a:solidFill>
                  <a:srgbClr val="FFFFFF"/>
                </a:solidFill>
              </a:rPr>
              <a:t>© 2020 Social Finance, Inc. Confidential Information. Do not copy or distribute. Advisory services offered through SoFi Wealth LLC. SoFi Money® is offered through SoFi Securities LLC. SoFi Lending Corp., CFL #6054612. NMLS #1121636.</a:t>
            </a:r>
            <a:endParaRPr sz="6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document/d/1N0uBC_66LXziXxmWvK8qUP_i6b_QxKhqIADCKgq4SfM/edi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hyperlink" Target="https://docs.google.com/presentation/d/1GJkPLbA56cQRF0SXtZHpkVI1tu03XiLiOXv9jSCAzjQ/edit#slide=id.g171acb61d09_0_35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hyperlink" Target="https://www.consumerfinance.gov/about-us/blog/office-of-research-blog-update-on-student-loan-borrowers-as-payment-suspension-set-to-expire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308675" y="1541675"/>
            <a:ext cx="4608000" cy="133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SL Sentiment Rapid Study </a:t>
            </a:r>
            <a:endParaRPr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52" name="Google Shape;252;p38"/>
          <p:cNvSpPr txBox="1"/>
          <p:nvPr>
            <p:ph idx="2" type="subTitle"/>
          </p:nvPr>
        </p:nvSpPr>
        <p:spPr>
          <a:xfrm>
            <a:off x="331150" y="4492175"/>
            <a:ext cx="3913500" cy="5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July 2023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B0146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B0146"/>
              </a:solidFill>
            </a:endParaRPr>
          </a:p>
        </p:txBody>
      </p:sp>
      <p:sp>
        <p:nvSpPr>
          <p:cNvPr id="253" name="Google Shape;253;p38"/>
          <p:cNvSpPr txBox="1"/>
          <p:nvPr>
            <p:ph idx="1" type="subTitle"/>
          </p:nvPr>
        </p:nvSpPr>
        <p:spPr>
          <a:xfrm>
            <a:off x="331150" y="2941650"/>
            <a:ext cx="4237200" cy="8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Robert A. Schultz</a:t>
            </a:r>
            <a:endParaRPr b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tale of two members</a:t>
            </a:r>
            <a:endParaRPr/>
          </a:p>
        </p:txBody>
      </p:sp>
      <p:sp>
        <p:nvSpPr>
          <p:cNvPr id="259" name="Google Shape;259;p39"/>
          <p:cNvSpPr txBox="1"/>
          <p:nvPr>
            <p:ph idx="1" type="subTitle"/>
          </p:nvPr>
        </p:nvSpPr>
        <p:spPr>
          <a:xfrm>
            <a:off x="325888" y="934350"/>
            <a:ext cx="8499000" cy="4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Those with loans can be broken into two groups</a:t>
            </a:r>
            <a:r>
              <a:rPr lang="en-US"/>
              <a:t> </a:t>
            </a:r>
            <a:endParaRPr/>
          </a:p>
        </p:txBody>
      </p:sp>
      <p:sp>
        <p:nvSpPr>
          <p:cNvPr id="260" name="Google Shape;260;p39"/>
          <p:cNvSpPr/>
          <p:nvPr/>
        </p:nvSpPr>
        <p:spPr>
          <a:xfrm>
            <a:off x="1403688" y="1517400"/>
            <a:ext cx="2723400" cy="227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9"/>
          <p:cNvSpPr/>
          <p:nvPr/>
        </p:nvSpPr>
        <p:spPr>
          <a:xfrm>
            <a:off x="5016913" y="1517400"/>
            <a:ext cx="2723400" cy="227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9"/>
          <p:cNvSpPr/>
          <p:nvPr/>
        </p:nvSpPr>
        <p:spPr>
          <a:xfrm rot="5400000">
            <a:off x="4442338" y="3414100"/>
            <a:ext cx="280500" cy="1015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35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9"/>
          <p:cNvSpPr txBox="1"/>
          <p:nvPr/>
        </p:nvSpPr>
        <p:spPr>
          <a:xfrm>
            <a:off x="2617438" y="4062250"/>
            <a:ext cx="3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45% of members have SL </a:t>
            </a:r>
            <a:b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en-US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88% of those with SL have some or all federal SL</a:t>
            </a:r>
            <a:endParaRPr b="1" i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p39"/>
          <p:cNvSpPr txBox="1"/>
          <p:nvPr/>
        </p:nvSpPr>
        <p:spPr>
          <a:xfrm>
            <a:off x="1560288" y="2336338"/>
            <a:ext cx="2410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Poppins"/>
                <a:ea typeface="Poppins"/>
                <a:cs typeface="Poppins"/>
                <a:sym typeface="Poppins"/>
              </a:rPr>
              <a:t>have </a:t>
            </a:r>
            <a:r>
              <a:rPr b="1" i="1" lang="en-US" sz="1200">
                <a:latin typeface="Poppins"/>
                <a:ea typeface="Poppins"/>
                <a:cs typeface="Poppins"/>
                <a:sym typeface="Poppins"/>
              </a:rPr>
              <a:t>not</a:t>
            </a:r>
            <a:r>
              <a:rPr b="1" lang="en-US" sz="1200">
                <a:latin typeface="Poppins"/>
                <a:ea typeface="Poppins"/>
                <a:cs typeface="Poppins"/>
                <a:sym typeface="Poppins"/>
              </a:rPr>
              <a:t> thought about how they are going to repay</a:t>
            </a: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 their loans when federal loan payments resume</a:t>
            </a:r>
            <a:endParaRPr sz="1800">
              <a:solidFill>
                <a:srgbClr val="201747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65" name="Google Shape;265;p39"/>
          <p:cNvSpPr txBox="1"/>
          <p:nvPr/>
        </p:nvSpPr>
        <p:spPr>
          <a:xfrm>
            <a:off x="5173513" y="2336338"/>
            <a:ext cx="2410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Poppins"/>
                <a:ea typeface="Poppins"/>
                <a:cs typeface="Poppins"/>
                <a:sym typeface="Poppins"/>
              </a:rPr>
              <a:t>have a plan </a:t>
            </a: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on how they will pay back their loans either by refinancing, making the minimum repayments or paying extra towards their loans</a:t>
            </a:r>
            <a:endParaRPr sz="1800">
              <a:solidFill>
                <a:srgbClr val="201747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1817088" y="1615263"/>
            <a:ext cx="1896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30%</a:t>
            </a:r>
            <a:endParaRPr b="1" sz="4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7" name="Google Shape;267;p39"/>
          <p:cNvSpPr txBox="1"/>
          <p:nvPr/>
        </p:nvSpPr>
        <p:spPr>
          <a:xfrm>
            <a:off x="5430313" y="1615263"/>
            <a:ext cx="1896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330072"/>
                </a:solidFill>
                <a:latin typeface="Poppins"/>
                <a:ea typeface="Poppins"/>
                <a:cs typeface="Poppins"/>
                <a:sym typeface="Poppins"/>
              </a:rPr>
              <a:t>70%</a:t>
            </a:r>
            <a:endParaRPr b="1" sz="4800">
              <a:solidFill>
                <a:srgbClr val="33007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8" name="Google Shape;268;p39"/>
          <p:cNvSpPr txBox="1"/>
          <p:nvPr/>
        </p:nvSpPr>
        <p:spPr>
          <a:xfrm>
            <a:off x="325900" y="4533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*Full results one pager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Concern over repayment </a:t>
            </a:r>
            <a:endParaRPr/>
          </a:p>
        </p:txBody>
      </p:sp>
      <p:pic>
        <p:nvPicPr>
          <p:cNvPr id="274" name="Google Shape;274;p40"/>
          <p:cNvPicPr preferRelativeResize="0"/>
          <p:nvPr/>
        </p:nvPicPr>
        <p:blipFill rotWithShape="1">
          <a:blip r:embed="rId3">
            <a:alphaModFix/>
          </a:blip>
          <a:srcRect b="-2240" l="0" r="0" t="55563"/>
          <a:stretch/>
        </p:blipFill>
        <p:spPr>
          <a:xfrm flipH="1" rot="-5400000">
            <a:off x="1327225" y="1184224"/>
            <a:ext cx="2716149" cy="291727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0"/>
          <p:cNvSpPr txBox="1"/>
          <p:nvPr/>
        </p:nvSpPr>
        <p:spPr>
          <a:xfrm>
            <a:off x="1724700" y="2042562"/>
            <a:ext cx="1921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46%</a:t>
            </a:r>
            <a:br>
              <a:rPr b="1" lang="en-US" sz="4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en-US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are very or extremely concerned</a:t>
            </a:r>
            <a:r>
              <a:rPr b="1" lang="en-US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40"/>
          <p:cNvSpPr txBox="1"/>
          <p:nvPr/>
        </p:nvSpPr>
        <p:spPr>
          <a:xfrm>
            <a:off x="4494775" y="1111363"/>
            <a:ext cx="3577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2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Members </a:t>
            </a:r>
            <a:r>
              <a:rPr b="1" i="1" lang="en-US" sz="1600">
                <a:solidFill>
                  <a:schemeClr val="accent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are concerned</a:t>
            </a:r>
            <a:r>
              <a:rPr lang="en-US" sz="1600">
                <a:solidFill>
                  <a:schemeClr val="accent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-US" sz="1600">
                <a:solidFill>
                  <a:schemeClr val="accent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>
                <a:solidFill>
                  <a:schemeClr val="lt2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about the impact federal loan payments resuming will have on their overall financial situation.</a:t>
            </a:r>
            <a:endParaRPr sz="1600">
              <a:solidFill>
                <a:schemeClr val="lt2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44746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chemeClr val="accent4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Yet only 11% are considering </a:t>
            </a:r>
            <a:br>
              <a:rPr b="1" i="1" lang="en-US" sz="1600">
                <a:solidFill>
                  <a:schemeClr val="accent4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</a:br>
            <a:r>
              <a:rPr b="1" i="1" lang="en-US" sz="1600">
                <a:solidFill>
                  <a:schemeClr val="accent4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to refinance*</a:t>
            </a:r>
            <a:endParaRPr b="1" i="1" sz="1600">
              <a:solidFill>
                <a:schemeClr val="accent4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chemeClr val="accent4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2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Can we proactively message to those </a:t>
            </a:r>
            <a:r>
              <a:rPr b="1" lang="en-US" sz="1600">
                <a:solidFill>
                  <a:schemeClr val="lt2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without a plan</a:t>
            </a:r>
            <a:r>
              <a:rPr lang="en-US" sz="1600">
                <a:solidFill>
                  <a:schemeClr val="lt2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and/or </a:t>
            </a:r>
            <a:r>
              <a:rPr b="1" lang="en-US" sz="1600">
                <a:solidFill>
                  <a:schemeClr val="lt2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concerned</a:t>
            </a:r>
            <a:r>
              <a:rPr lang="en-US" sz="1600">
                <a:solidFill>
                  <a:schemeClr val="lt2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to activate refinance consideration?</a:t>
            </a:r>
            <a:endParaRPr sz="1700">
              <a:solidFill>
                <a:srgbClr val="444746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7" name="Google Shape;277;p40"/>
          <p:cNvSpPr txBox="1"/>
          <p:nvPr/>
        </p:nvSpPr>
        <p:spPr>
          <a:xfrm>
            <a:off x="298025" y="4619425"/>
            <a:ext cx="527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Poppins"/>
                <a:ea typeface="Poppins"/>
                <a:cs typeface="Poppins"/>
                <a:sym typeface="Poppins"/>
              </a:rPr>
              <a:t>Additional findings about willingness to refinance and obstacles of refinancing (</a:t>
            </a:r>
            <a:r>
              <a:rPr lang="en-US" sz="9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-US" sz="900">
                <a:latin typeface="Poppins"/>
                <a:ea typeface="Poppins"/>
                <a:cs typeface="Poppins"/>
                <a:sym typeface="Poppins"/>
              </a:rPr>
              <a:t>)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>
            <p:ph type="title"/>
          </p:nvPr>
        </p:nvSpPr>
        <p:spPr>
          <a:xfrm>
            <a:off x="298026" y="304794"/>
            <a:ext cx="8554800" cy="4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Trends to watch </a:t>
            </a:r>
            <a:endParaRPr/>
          </a:p>
        </p:txBody>
      </p:sp>
      <p:sp>
        <p:nvSpPr>
          <p:cNvPr id="283" name="Google Shape;283;p41"/>
          <p:cNvSpPr txBox="1"/>
          <p:nvPr>
            <p:ph idx="1" type="subTitle"/>
          </p:nvPr>
        </p:nvSpPr>
        <p:spPr>
          <a:xfrm>
            <a:off x="325888" y="934350"/>
            <a:ext cx="8499000" cy="4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*</a:t>
            </a:r>
            <a:r>
              <a:rPr lang="en-US">
                <a:solidFill>
                  <a:srgbClr val="000000"/>
                </a:solidFill>
              </a:rPr>
              <a:t>Increase in delinquencies in accounts across income distributions is already happening</a:t>
            </a:r>
            <a:endParaRPr/>
          </a:p>
        </p:txBody>
      </p:sp>
      <p:sp>
        <p:nvSpPr>
          <p:cNvPr id="284" name="Google Shape;284;p41"/>
          <p:cNvSpPr txBox="1"/>
          <p:nvPr/>
        </p:nvSpPr>
        <p:spPr>
          <a:xfrm>
            <a:off x="983575" y="2034075"/>
            <a:ext cx="21999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0A9CE"/>
                </a:solidFill>
                <a:latin typeface="Poppins"/>
                <a:ea typeface="Poppins"/>
                <a:cs typeface="Poppins"/>
                <a:sym typeface="Poppins"/>
              </a:rPr>
              <a:t>48%</a:t>
            </a:r>
            <a:endParaRPr b="1" sz="6000">
              <a:solidFill>
                <a:srgbClr val="00A9C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Members do not pay off their CC debt every month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85" name="Google Shape;285;p41"/>
          <p:cNvSpPr/>
          <p:nvPr/>
        </p:nvSpPr>
        <p:spPr>
          <a:xfrm>
            <a:off x="3889653" y="2261700"/>
            <a:ext cx="1364700" cy="1364700"/>
          </a:xfrm>
          <a:prstGeom prst="ellipse">
            <a:avLst/>
          </a:prstGeom>
          <a:solidFill>
            <a:srgbClr val="00A9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609" y="2814624"/>
            <a:ext cx="721651" cy="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1"/>
          <p:cNvSpPr/>
          <p:nvPr/>
        </p:nvSpPr>
        <p:spPr>
          <a:xfrm rot="-5400000">
            <a:off x="4451682" y="1473875"/>
            <a:ext cx="340320" cy="1264997"/>
          </a:xfrm>
          <a:custGeom>
            <a:rect b="b" l="l" r="r" t="t"/>
            <a:pathLst>
              <a:path extrusionOk="0" h="87166" w="23658">
                <a:moveTo>
                  <a:pt x="23658" y="38326"/>
                </a:moveTo>
                <a:lnTo>
                  <a:pt x="18086" y="38326"/>
                </a:lnTo>
                <a:cubicBezTo>
                  <a:pt x="16836" y="23551"/>
                  <a:pt x="10525" y="10192"/>
                  <a:pt x="893" y="0"/>
                </a:cubicBezTo>
                <a:lnTo>
                  <a:pt x="0" y="953"/>
                </a:lnTo>
                <a:cubicBezTo>
                  <a:pt x="9370" y="10906"/>
                  <a:pt x="15526" y="23932"/>
                  <a:pt x="16764" y="38326"/>
                </a:cubicBezTo>
                <a:lnTo>
                  <a:pt x="11275" y="38326"/>
                </a:lnTo>
                <a:lnTo>
                  <a:pt x="16859" y="48006"/>
                </a:lnTo>
                <a:cubicBezTo>
                  <a:pt x="15859" y="62687"/>
                  <a:pt x="9775" y="75998"/>
                  <a:pt x="345" y="86166"/>
                </a:cubicBezTo>
                <a:lnTo>
                  <a:pt x="1203" y="87166"/>
                </a:lnTo>
                <a:cubicBezTo>
                  <a:pt x="10942" y="76700"/>
                  <a:pt x="17217" y="62972"/>
                  <a:pt x="18181" y="47816"/>
                </a:cubicBezTo>
                <a:close/>
              </a:path>
            </a:pathLst>
          </a:custGeom>
          <a:solidFill>
            <a:srgbClr val="201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8" name="Google Shape;288;p41"/>
          <p:cNvSpPr/>
          <p:nvPr/>
        </p:nvSpPr>
        <p:spPr>
          <a:xfrm rot="5400000">
            <a:off x="4450304" y="3083016"/>
            <a:ext cx="343100" cy="1264125"/>
          </a:xfrm>
          <a:custGeom>
            <a:rect b="b" l="l" r="r" t="t"/>
            <a:pathLst>
              <a:path extrusionOk="0" h="87166" w="23658">
                <a:moveTo>
                  <a:pt x="23658" y="38326"/>
                </a:moveTo>
                <a:lnTo>
                  <a:pt x="18086" y="38326"/>
                </a:lnTo>
                <a:cubicBezTo>
                  <a:pt x="16836" y="23551"/>
                  <a:pt x="10525" y="10192"/>
                  <a:pt x="893" y="0"/>
                </a:cubicBezTo>
                <a:lnTo>
                  <a:pt x="0" y="953"/>
                </a:lnTo>
                <a:cubicBezTo>
                  <a:pt x="9370" y="10906"/>
                  <a:pt x="15526" y="23932"/>
                  <a:pt x="16764" y="38326"/>
                </a:cubicBezTo>
                <a:lnTo>
                  <a:pt x="11275" y="38326"/>
                </a:lnTo>
                <a:lnTo>
                  <a:pt x="16859" y="48006"/>
                </a:lnTo>
                <a:cubicBezTo>
                  <a:pt x="15859" y="62687"/>
                  <a:pt x="9775" y="75998"/>
                  <a:pt x="345" y="86166"/>
                </a:cubicBezTo>
                <a:lnTo>
                  <a:pt x="1203" y="87166"/>
                </a:lnTo>
                <a:cubicBezTo>
                  <a:pt x="10942" y="76700"/>
                  <a:pt x="17217" y="62972"/>
                  <a:pt x="18181" y="47816"/>
                </a:cubicBezTo>
                <a:close/>
              </a:path>
            </a:pathLst>
          </a:custGeom>
          <a:solidFill>
            <a:srgbClr val="201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41"/>
          <p:cNvSpPr txBox="1"/>
          <p:nvPr/>
        </p:nvSpPr>
        <p:spPr>
          <a:xfrm>
            <a:off x="5960525" y="1926375"/>
            <a:ext cx="2532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43</a:t>
            </a:r>
            <a:r>
              <a:rPr b="1" lang="en-US" sz="60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b="1" sz="60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have increased their credit card balance owed over the past 3 to 6 months</a:t>
            </a:r>
            <a:endParaRPr i="1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90" name="Google Shape;290;p41"/>
          <p:cNvSpPr txBox="1"/>
          <p:nvPr/>
        </p:nvSpPr>
        <p:spPr>
          <a:xfrm>
            <a:off x="301250" y="4604475"/>
            <a:ext cx="864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Poppins"/>
                <a:ea typeface="Poppins"/>
                <a:cs typeface="Poppins"/>
                <a:sym typeface="Poppins"/>
              </a:rPr>
              <a:t>*</a:t>
            </a:r>
            <a:r>
              <a:rPr lang="en-US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Consumer Finance Survey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title"/>
          </p:nvPr>
        </p:nvSpPr>
        <p:spPr>
          <a:xfrm>
            <a:off x="357700" y="1928275"/>
            <a:ext cx="84747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27"/>
              <a:buFont typeface="Arial Black"/>
              <a:buNone/>
            </a:pPr>
            <a:r>
              <a:rPr i="0" lang="en-US" sz="5627" u="none" cap="none" strike="noStrike">
                <a:latin typeface="Poppins Black"/>
                <a:ea typeface="Poppins Black"/>
                <a:cs typeface="Poppins Black"/>
                <a:sym typeface="Poppins Black"/>
              </a:rPr>
              <a:t>Thank you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cial Finance Template">
  <a:themeElements>
    <a:clrScheme name="SoFi">
      <a:dk1>
        <a:srgbClr val="00A9CE"/>
      </a:dk1>
      <a:lt1>
        <a:srgbClr val="FFFFFF"/>
      </a:lt1>
      <a:dk2>
        <a:srgbClr val="53565A"/>
      </a:dk2>
      <a:lt2>
        <a:srgbClr val="201747"/>
      </a:lt2>
      <a:accent1>
        <a:srgbClr val="DD7975"/>
      </a:accent1>
      <a:accent2>
        <a:srgbClr val="FED880"/>
      </a:accent2>
      <a:accent3>
        <a:srgbClr val="E03E52"/>
      </a:accent3>
      <a:accent4>
        <a:srgbClr val="A60261"/>
      </a:accent4>
      <a:accent5>
        <a:srgbClr val="330072"/>
      </a:accent5>
      <a:accent6>
        <a:srgbClr val="AB989D"/>
      </a:accent6>
      <a:hlink>
        <a:srgbClr val="01A9CE"/>
      </a:hlink>
      <a:folHlink>
        <a:srgbClr val="47BDA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SoFi">
      <a:dk1>
        <a:srgbClr val="333333"/>
      </a:dk1>
      <a:lt1>
        <a:srgbClr val="FFFFFF"/>
      </a:lt1>
      <a:dk2>
        <a:srgbClr val="5E5E5E"/>
      </a:dk2>
      <a:lt2>
        <a:srgbClr val="5543B1"/>
      </a:lt2>
      <a:accent1>
        <a:srgbClr val="29C4F3"/>
      </a:accent1>
      <a:accent2>
        <a:srgbClr val="FF991D"/>
      </a:accent2>
      <a:accent3>
        <a:srgbClr val="EE417B"/>
      </a:accent3>
      <a:accent4>
        <a:srgbClr val="FCC53F"/>
      </a:accent4>
      <a:accent5>
        <a:srgbClr val="17417B"/>
      </a:accent5>
      <a:accent6>
        <a:srgbClr val="9CCB3B"/>
      </a:accent6>
      <a:hlink>
        <a:srgbClr val="47BDA4"/>
      </a:hlink>
      <a:folHlink>
        <a:srgbClr val="47BDA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